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60" r:id="rId6"/>
    <p:sldId id="266" r:id="rId7"/>
    <p:sldId id="262" r:id="rId8"/>
    <p:sldId id="270" r:id="rId9"/>
    <p:sldId id="267" r:id="rId10"/>
    <p:sldId id="261" r:id="rId11"/>
    <p:sldId id="271" r:id="rId12"/>
    <p:sldId id="268" r:id="rId13"/>
    <p:sldId id="263" r:id="rId14"/>
    <p:sldId id="272" r:id="rId15"/>
    <p:sldId id="265" r:id="rId16"/>
    <p:sldId id="264" r:id="rId17"/>
    <p:sldId id="275" r:id="rId18"/>
    <p:sldId id="274" r:id="rId19"/>
    <p:sldId id="273" r:id="rId20"/>
    <p:sldId id="278" r:id="rId21"/>
    <p:sldId id="259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8EE"/>
    <a:srgbClr val="C70020"/>
    <a:srgbClr val="212B7A"/>
    <a:srgbClr val="DE4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Národní export - dle měsíců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List4!$B$2:$B$6</c:f>
              <c:numCache>
                <c:formatCode>#\ ##0_ ;[Red]\-#\ ##0\ </c:formatCode>
                <c:ptCount val="5"/>
                <c:pt idx="0">
                  <c:v>304.524</c:v>
                </c:pt>
                <c:pt idx="1">
                  <c:v>299.07299999999998</c:v>
                </c:pt>
                <c:pt idx="2">
                  <c:v>327.86200000000002</c:v>
                </c:pt>
                <c:pt idx="3">
                  <c:v>314.83</c:v>
                </c:pt>
                <c:pt idx="4">
                  <c:v>330.678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42-473D-96A9-F0FE9AEB6B3E}"/>
            </c:ext>
          </c:extLst>
        </c:ser>
        <c:ser>
          <c:idx val="1"/>
          <c:order val="1"/>
          <c:tx>
            <c:strRef>
              <c:f>List4!$C$1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List4!$C$2:$C$6</c:f>
              <c:numCache>
                <c:formatCode>#\ ##0_ ;[Red]\-#\ ##0\ </c:formatCode>
                <c:ptCount val="5"/>
                <c:pt idx="0">
                  <c:v>304.97800000000001</c:v>
                </c:pt>
                <c:pt idx="1">
                  <c:v>297.90699999999998</c:v>
                </c:pt>
                <c:pt idx="2">
                  <c:v>289.93799999999999</c:v>
                </c:pt>
                <c:pt idx="3">
                  <c:v>194.49100000000001</c:v>
                </c:pt>
                <c:pt idx="4">
                  <c:v>235.59200000000001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42-473D-96A9-F0FE9AEB6B3E}"/>
            </c:ext>
          </c:extLst>
        </c:ser>
        <c:ser>
          <c:idx val="2"/>
          <c:order val="2"/>
          <c:tx>
            <c:strRef>
              <c:f>List4!$D$1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List4!$D$2:$D$6</c:f>
              <c:numCache>
                <c:formatCode>#\ ##0_ ;[Red]\-#\ ##0\ </c:formatCode>
                <c:ptCount val="5"/>
                <c:pt idx="0">
                  <c:v>301.50799999999998</c:v>
                </c:pt>
                <c:pt idx="1">
                  <c:v>310.67700000000002</c:v>
                </c:pt>
                <c:pt idx="2">
                  <c:v>377.43099999999998</c:v>
                </c:pt>
                <c:pt idx="3">
                  <c:v>349.01299999999998</c:v>
                </c:pt>
                <c:pt idx="4">
                  <c:v>334.26400000000001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42-473D-96A9-F0FE9AEB6B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1464152"/>
        <c:axId val="581464480"/>
      </c:barChart>
      <c:catAx>
        <c:axId val="5814641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1464480"/>
        <c:crosses val="autoZero"/>
        <c:auto val="1"/>
        <c:lblAlgn val="ctr"/>
        <c:lblOffset val="100"/>
        <c:noMultiLvlLbl val="0"/>
      </c:catAx>
      <c:valAx>
        <c:axId val="581464480"/>
        <c:scaling>
          <c:orientation val="minMax"/>
          <c:min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146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Meziroční změna </a:t>
            </a:r>
            <a:r>
              <a:rPr lang="cs-CZ" dirty="0" err="1"/>
              <a:t>nár</a:t>
            </a:r>
            <a:r>
              <a:rPr lang="cs-CZ" dirty="0"/>
              <a:t>. exportu do SRN dle měsíců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0234663546466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87-4921-8823-0422E91B539A}"/>
                </c:ext>
              </c:extLst>
            </c:dLbl>
            <c:dLbl>
              <c:idx val="1"/>
              <c:layout>
                <c:manualLayout>
                  <c:x val="-1.06485298446851E-3"/>
                  <c:y val="7.874795609755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87-4921-8823-0422E91B539A}"/>
                </c:ext>
              </c:extLst>
            </c:dLbl>
            <c:dLbl>
              <c:idx val="2"/>
              <c:layout>
                <c:manualLayout>
                  <c:x val="3.194558953405471E-3"/>
                  <c:y val="0.12344274199075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87-4921-8823-0422E91B539A}"/>
                </c:ext>
              </c:extLst>
            </c:dLbl>
            <c:dLbl>
              <c:idx val="7"/>
              <c:layout>
                <c:manualLayout>
                  <c:x val="1.0648529844684903E-3"/>
                  <c:y val="0.11492944943967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87-4921-8823-0422E91B539A}"/>
                </c:ext>
              </c:extLst>
            </c:dLbl>
            <c:dLbl>
              <c:idx val="12"/>
              <c:layout>
                <c:manualLayout>
                  <c:x val="-1.0648529844686466E-3"/>
                  <c:y val="8.726124864864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87-4921-8823-0422E91B539A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List5!$A$2:$A$18</c:f>
              <c:strCache>
                <c:ptCount val="17"/>
                <c:pt idx="0">
                  <c:v>20/19-1</c:v>
                </c:pt>
                <c:pt idx="1">
                  <c:v>20/19-2</c:v>
                </c:pt>
                <c:pt idx="2">
                  <c:v>20/19-3</c:v>
                </c:pt>
                <c:pt idx="3">
                  <c:v>20/19-4</c:v>
                </c:pt>
                <c:pt idx="4">
                  <c:v>20/19-5</c:v>
                </c:pt>
                <c:pt idx="5">
                  <c:v>20/19-6</c:v>
                </c:pt>
                <c:pt idx="6">
                  <c:v>20/19-7</c:v>
                </c:pt>
                <c:pt idx="7">
                  <c:v>20/19-8</c:v>
                </c:pt>
                <c:pt idx="8">
                  <c:v>20/19-9</c:v>
                </c:pt>
                <c:pt idx="9">
                  <c:v>20/19-10</c:v>
                </c:pt>
                <c:pt idx="10">
                  <c:v>20/19-11</c:v>
                </c:pt>
                <c:pt idx="11">
                  <c:v>20/19-12</c:v>
                </c:pt>
                <c:pt idx="12">
                  <c:v>21/20-1</c:v>
                </c:pt>
                <c:pt idx="13">
                  <c:v>21/20-2</c:v>
                </c:pt>
                <c:pt idx="14">
                  <c:v>21/20-3</c:v>
                </c:pt>
                <c:pt idx="15">
                  <c:v>21/20-4</c:v>
                </c:pt>
                <c:pt idx="16">
                  <c:v>21/20-5</c:v>
                </c:pt>
              </c:strCache>
            </c:strRef>
          </c:cat>
          <c:val>
            <c:numRef>
              <c:f>List5!$D$2:$D$18</c:f>
              <c:numCache>
                <c:formatCode>0.0</c:formatCode>
                <c:ptCount val="17"/>
                <c:pt idx="0">
                  <c:v>-0.17045395128990037</c:v>
                </c:pt>
                <c:pt idx="1">
                  <c:v>-1.3848587381234267</c:v>
                </c:pt>
                <c:pt idx="2">
                  <c:v>-9.5163089205001228</c:v>
                </c:pt>
                <c:pt idx="3">
                  <c:v>-38.387851409672095</c:v>
                </c:pt>
                <c:pt idx="4">
                  <c:v>-27.238029146426086</c:v>
                </c:pt>
                <c:pt idx="5">
                  <c:v>3.4022944469276126</c:v>
                </c:pt>
                <c:pt idx="6">
                  <c:v>2.4225933159246011</c:v>
                </c:pt>
                <c:pt idx="7">
                  <c:v>-7.4369909068345379</c:v>
                </c:pt>
                <c:pt idx="8">
                  <c:v>3.8470264458407826</c:v>
                </c:pt>
                <c:pt idx="9">
                  <c:v>12.820637814544341</c:v>
                </c:pt>
                <c:pt idx="10">
                  <c:v>13.663291416509864</c:v>
                </c:pt>
                <c:pt idx="11">
                  <c:v>24.115251675739231</c:v>
                </c:pt>
                <c:pt idx="12">
                  <c:v>-1.3272018771474023</c:v>
                </c:pt>
                <c:pt idx="13">
                  <c:v>4.4816707209551936</c:v>
                </c:pt>
                <c:pt idx="14">
                  <c:v>28.626725918237156</c:v>
                </c:pt>
                <c:pt idx="15">
                  <c:v>77.125135020130301</c:v>
                </c:pt>
                <c:pt idx="16">
                  <c:v>36.309807661739001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7-4921-8823-0422E91B5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8551208"/>
        <c:axId val="648559080"/>
      </c:barChart>
      <c:catAx>
        <c:axId val="64855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8559080"/>
        <c:crosses val="autoZero"/>
        <c:auto val="1"/>
        <c:lblAlgn val="ctr"/>
        <c:lblOffset val="100"/>
        <c:noMultiLvlLbl val="0"/>
      </c:catAx>
      <c:valAx>
        <c:axId val="64855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855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Národní export do </a:t>
            </a:r>
            <a:r>
              <a:rPr lang="de-DE" dirty="0"/>
              <a:t>SRN</a:t>
            </a:r>
            <a:r>
              <a:rPr lang="cs-CZ" dirty="0"/>
              <a:t> - kumulace 1-5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List4!$B$49:$D$49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List4!$B$63:$D$63</c:f>
              <c:numCache>
                <c:formatCode>#\ ##0_ ;[Red]\-#\ ##0\ </c:formatCode>
                <c:ptCount val="3"/>
                <c:pt idx="0">
                  <c:v>496.22600000000006</c:v>
                </c:pt>
                <c:pt idx="1">
                  <c:v>418.68400000000003</c:v>
                </c:pt>
                <c:pt idx="2">
                  <c:v>522.64800000000002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4-44FF-A342-ACBE9E821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611608"/>
        <c:axId val="587611936"/>
      </c:barChart>
      <c:catAx>
        <c:axId val="58761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7611936"/>
        <c:crosses val="autoZero"/>
        <c:auto val="1"/>
        <c:lblAlgn val="ctr"/>
        <c:lblOffset val="100"/>
        <c:noMultiLvlLbl val="0"/>
      </c:catAx>
      <c:valAx>
        <c:axId val="587611936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761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Národní export </a:t>
            </a:r>
            <a:r>
              <a:rPr lang="de-DE" dirty="0" err="1"/>
              <a:t>motorov</a:t>
            </a:r>
            <a:r>
              <a:rPr lang="cs-CZ" dirty="0"/>
              <a:t>ý</a:t>
            </a:r>
            <a:r>
              <a:rPr lang="de-DE" dirty="0" err="1"/>
              <a:t>ch</a:t>
            </a:r>
            <a:r>
              <a:rPr lang="de-DE" dirty="0"/>
              <a:t> </a:t>
            </a:r>
            <a:r>
              <a:rPr lang="de-DE" dirty="0" err="1"/>
              <a:t>vozidel</a:t>
            </a:r>
            <a:r>
              <a:rPr lang="cs-CZ" dirty="0"/>
              <a:t> - dle měsíců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List4!$B$65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List4!$B$66:$B$70</c:f>
              <c:numCache>
                <c:formatCode>#\ ##0_ ;\-#\ ##0\ </c:formatCode>
                <c:ptCount val="5"/>
                <c:pt idx="0">
                  <c:v>83.034999999999997</c:v>
                </c:pt>
                <c:pt idx="1">
                  <c:v>84.578000000000003</c:v>
                </c:pt>
                <c:pt idx="2">
                  <c:v>91.073999999999998</c:v>
                </c:pt>
                <c:pt idx="3">
                  <c:v>87.585999999999999</c:v>
                </c:pt>
                <c:pt idx="4">
                  <c:v>95.195999999999998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3-43E7-BB51-9819267B18B1}"/>
            </c:ext>
          </c:extLst>
        </c:ser>
        <c:ser>
          <c:idx val="1"/>
          <c:order val="1"/>
          <c:tx>
            <c:strRef>
              <c:f>List4!$C$65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List4!$C$66:$C$70</c:f>
              <c:numCache>
                <c:formatCode>#\ ##0_ ;\-#\ ##0\ </c:formatCode>
                <c:ptCount val="5"/>
                <c:pt idx="0">
                  <c:v>86.784000000000006</c:v>
                </c:pt>
                <c:pt idx="1">
                  <c:v>85.626000000000005</c:v>
                </c:pt>
                <c:pt idx="2">
                  <c:v>67.867999999999995</c:v>
                </c:pt>
                <c:pt idx="3">
                  <c:v>17.634</c:v>
                </c:pt>
                <c:pt idx="4">
                  <c:v>48.615000000000002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3-43E7-BB51-9819267B18B1}"/>
            </c:ext>
          </c:extLst>
        </c:ser>
        <c:ser>
          <c:idx val="2"/>
          <c:order val="2"/>
          <c:tx>
            <c:strRef>
              <c:f>List4!$D$65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List4!$D$66:$D$70</c:f>
              <c:numCache>
                <c:formatCode>#\ ##0_ ;\-#\ ##0\ </c:formatCode>
                <c:ptCount val="5"/>
                <c:pt idx="0">
                  <c:v>82.92</c:v>
                </c:pt>
                <c:pt idx="1">
                  <c:v>84.611999999999995</c:v>
                </c:pt>
                <c:pt idx="2">
                  <c:v>105.495</c:v>
                </c:pt>
                <c:pt idx="3">
                  <c:v>97.444000000000003</c:v>
                </c:pt>
                <c:pt idx="4">
                  <c:v>84.58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F3-43E7-BB51-9819267B18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1464152"/>
        <c:axId val="581464480"/>
      </c:barChart>
      <c:catAx>
        <c:axId val="5814641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1464480"/>
        <c:crosses val="autoZero"/>
        <c:auto val="1"/>
        <c:lblAlgn val="ctr"/>
        <c:lblOffset val="100"/>
        <c:noMultiLvlLbl val="0"/>
      </c:catAx>
      <c:valAx>
        <c:axId val="5814644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146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Meziroční změna </a:t>
            </a:r>
            <a:r>
              <a:rPr lang="cs-CZ" dirty="0" err="1"/>
              <a:t>nár</a:t>
            </a:r>
            <a:r>
              <a:rPr lang="cs-CZ" dirty="0"/>
              <a:t>. exportu motor. vozidel dle měsíců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3.8630702530620032E-17"/>
                  <c:y val="9.9334888140278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7A-4085-B9D6-2AB7C0ADF2F6}"/>
                </c:ext>
              </c:extLst>
            </c:dLbl>
            <c:dLbl>
              <c:idx val="3"/>
              <c:layout>
                <c:manualLayout>
                  <c:x val="4.2143071413591054E-3"/>
                  <c:y val="0.1662779649304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A-4085-B9D6-2AB7C0ADF2F6}"/>
                </c:ext>
              </c:extLst>
            </c:dLbl>
            <c:dLbl>
              <c:idx val="4"/>
              <c:layout>
                <c:manualLayout>
                  <c:x val="2.1071535706795718E-3"/>
                  <c:y val="0.1317266994903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7A-4085-B9D6-2AB7C0ADF2F6}"/>
                </c:ext>
              </c:extLst>
            </c:dLbl>
            <c:dLbl>
              <c:idx val="5"/>
              <c:layout>
                <c:manualLayout>
                  <c:x val="0"/>
                  <c:y val="7.342143906020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7A-4085-B9D6-2AB7C0ADF2F6}"/>
                </c:ext>
              </c:extLst>
            </c:dLbl>
            <c:dLbl>
              <c:idx val="7"/>
              <c:layout>
                <c:manualLayout>
                  <c:x val="-7.7261405061240064E-17"/>
                  <c:y val="9.06970717802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7A-4085-B9D6-2AB7C0ADF2F6}"/>
                </c:ext>
              </c:extLst>
            </c:dLbl>
            <c:dLbl>
              <c:idx val="12"/>
              <c:layout>
                <c:manualLayout>
                  <c:x val="-1.5452281012248013E-16"/>
                  <c:y val="8.4218709510235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7A-4085-B9D6-2AB7C0ADF2F6}"/>
                </c:ext>
              </c:extLst>
            </c:dLbl>
            <c:dLbl>
              <c:idx val="13"/>
              <c:layout>
                <c:manualLayout>
                  <c:x val="1.0535767853396315E-3"/>
                  <c:y val="7.5580893150211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7A-4085-B9D6-2AB7C0ADF2F6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List5!$A$2:$A$18</c:f>
              <c:strCache>
                <c:ptCount val="17"/>
                <c:pt idx="0">
                  <c:v>20/19-1</c:v>
                </c:pt>
                <c:pt idx="1">
                  <c:v>20/19-2</c:v>
                </c:pt>
                <c:pt idx="2">
                  <c:v>20/19-3</c:v>
                </c:pt>
                <c:pt idx="3">
                  <c:v>20/19-4</c:v>
                </c:pt>
                <c:pt idx="4">
                  <c:v>20/19-5</c:v>
                </c:pt>
                <c:pt idx="5">
                  <c:v>20/19-6</c:v>
                </c:pt>
                <c:pt idx="6">
                  <c:v>20/19-7</c:v>
                </c:pt>
                <c:pt idx="7">
                  <c:v>20/19-8</c:v>
                </c:pt>
                <c:pt idx="8">
                  <c:v>20/19-9</c:v>
                </c:pt>
                <c:pt idx="9">
                  <c:v>20/19-10</c:v>
                </c:pt>
                <c:pt idx="10">
                  <c:v>20/19-11</c:v>
                </c:pt>
                <c:pt idx="11">
                  <c:v>20/19-12</c:v>
                </c:pt>
                <c:pt idx="12">
                  <c:v>21/20-1</c:v>
                </c:pt>
                <c:pt idx="13">
                  <c:v>21/20-2</c:v>
                </c:pt>
                <c:pt idx="14">
                  <c:v>21/20-3</c:v>
                </c:pt>
                <c:pt idx="15">
                  <c:v>21/20-4</c:v>
                </c:pt>
                <c:pt idx="16">
                  <c:v>21/20-5</c:v>
                </c:pt>
              </c:strCache>
            </c:strRef>
          </c:cat>
          <c:val>
            <c:numRef>
              <c:f>List5!$E$2:$E$18</c:f>
              <c:numCache>
                <c:formatCode>0.0</c:formatCode>
                <c:ptCount val="17"/>
                <c:pt idx="0">
                  <c:v>4.5149635695790948</c:v>
                </c:pt>
                <c:pt idx="1">
                  <c:v>1.2390929083213109</c:v>
                </c:pt>
                <c:pt idx="2">
                  <c:v>-25.480378593231876</c:v>
                </c:pt>
                <c:pt idx="3">
                  <c:v>-79.866645354280365</c:v>
                </c:pt>
                <c:pt idx="4">
                  <c:v>-48.9316778015883</c:v>
                </c:pt>
                <c:pt idx="5">
                  <c:v>-1.6639577169985671</c:v>
                </c:pt>
                <c:pt idx="6">
                  <c:v>2.9794515821867833</c:v>
                </c:pt>
                <c:pt idx="7">
                  <c:v>-13.060517091972017</c:v>
                </c:pt>
                <c:pt idx="8">
                  <c:v>3.3273934534037579</c:v>
                </c:pt>
                <c:pt idx="9">
                  <c:v>8.8636195664798123</c:v>
                </c:pt>
                <c:pt idx="10">
                  <c:v>10.899722552516835</c:v>
                </c:pt>
                <c:pt idx="11">
                  <c:v>33.68329675369344</c:v>
                </c:pt>
                <c:pt idx="12">
                  <c:v>-4.4524336283185875</c:v>
                </c:pt>
                <c:pt idx="13">
                  <c:v>-1.1842197463387407</c:v>
                </c:pt>
                <c:pt idx="14">
                  <c:v>55.441445158248371</c:v>
                </c:pt>
                <c:pt idx="15">
                  <c:v>452.59158443915157</c:v>
                </c:pt>
                <c:pt idx="16">
                  <c:v>73.979224519181315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A-4085-B9D6-2AB7C0ADF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8551208"/>
        <c:axId val="648559080"/>
      </c:barChart>
      <c:catAx>
        <c:axId val="64855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8559080"/>
        <c:crosses val="autoZero"/>
        <c:auto val="1"/>
        <c:lblAlgn val="ctr"/>
        <c:lblOffset val="100"/>
        <c:noMultiLvlLbl val="0"/>
      </c:catAx>
      <c:valAx>
        <c:axId val="64855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855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Národní export motorových vozidel - kumulace 1-5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List4!$B$65:$D$65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List4!$B$79:$D$79</c:f>
              <c:numCache>
                <c:formatCode>#\ ##0_ ;[Red]\-#\ ##0\ </c:formatCode>
                <c:ptCount val="3"/>
                <c:pt idx="0">
                  <c:v>441.46900000000005</c:v>
                </c:pt>
                <c:pt idx="1">
                  <c:v>306.52700000000004</c:v>
                </c:pt>
                <c:pt idx="2">
                  <c:v>455.05099999999999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B-4F43-BD10-5092910ED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611608"/>
        <c:axId val="587611936"/>
      </c:barChart>
      <c:catAx>
        <c:axId val="58761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7611936"/>
        <c:crosses val="autoZero"/>
        <c:auto val="1"/>
        <c:lblAlgn val="ctr"/>
        <c:lblOffset val="100"/>
        <c:noMultiLvlLbl val="0"/>
      </c:catAx>
      <c:valAx>
        <c:axId val="587611936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761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Prognóza národního exportu na r. 2021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List6!$B$1:$D$1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List6!$B$3:$D$3</c:f>
              <c:numCache>
                <c:formatCode>#,##0</c:formatCode>
                <c:ptCount val="3"/>
                <c:pt idx="0">
                  <c:v>3691.7640000000001</c:v>
                </c:pt>
                <c:pt idx="1">
                  <c:v>3525.7939999999999</c:v>
                </c:pt>
                <c:pt idx="2">
                  <c:v>3900.3318910617663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3-49DD-8B58-0EA39E586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178808"/>
        <c:axId val="527182744"/>
      </c:barChart>
      <c:catAx>
        <c:axId val="52717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7182744"/>
        <c:crosses val="autoZero"/>
        <c:auto val="1"/>
        <c:lblAlgn val="ctr"/>
        <c:lblOffset val="100"/>
        <c:noMultiLvlLbl val="0"/>
      </c:catAx>
      <c:valAx>
        <c:axId val="52718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717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Meziroční změna </a:t>
            </a:r>
            <a:r>
              <a:rPr lang="cs-CZ" dirty="0" err="1"/>
              <a:t>nár</a:t>
            </a:r>
            <a:r>
              <a:rPr lang="cs-CZ" dirty="0"/>
              <a:t>. exportu dle měsíců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7.648154130045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C0-4B82-A9F2-B753F260D0FA}"/>
                </c:ext>
              </c:extLst>
            </c:dLbl>
            <c:dLbl>
              <c:idx val="2"/>
              <c:layout>
                <c:manualLayout>
                  <c:x val="-2.0833333333333333E-3"/>
                  <c:y val="0.123220260984059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C0-4B82-A9F2-B753F260D0FA}"/>
                </c:ext>
              </c:extLst>
            </c:dLbl>
            <c:dLbl>
              <c:idx val="7"/>
              <c:layout>
                <c:manualLayout>
                  <c:x val="3.1249999999999234E-3"/>
                  <c:y val="0.10197538840060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C0-4B82-A9F2-B753F260D0FA}"/>
                </c:ext>
              </c:extLst>
            </c:dLbl>
            <c:dLbl>
              <c:idx val="12"/>
              <c:layout>
                <c:manualLayout>
                  <c:x val="-3.1250000000001528E-3"/>
                  <c:y val="8.0730515817142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C0-4B82-A9F2-B753F260D0FA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List5!$A$2:$A$18</c:f>
              <c:strCache>
                <c:ptCount val="17"/>
                <c:pt idx="0">
                  <c:v>20/19-1</c:v>
                </c:pt>
                <c:pt idx="1">
                  <c:v>20/19-2</c:v>
                </c:pt>
                <c:pt idx="2">
                  <c:v>20/19-3</c:v>
                </c:pt>
                <c:pt idx="3">
                  <c:v>20/19-4</c:v>
                </c:pt>
                <c:pt idx="4">
                  <c:v>20/19-5</c:v>
                </c:pt>
                <c:pt idx="5">
                  <c:v>20/19-6</c:v>
                </c:pt>
                <c:pt idx="6">
                  <c:v>20/19-7</c:v>
                </c:pt>
                <c:pt idx="7">
                  <c:v>20/19-8</c:v>
                </c:pt>
                <c:pt idx="8">
                  <c:v>20/19-9</c:v>
                </c:pt>
                <c:pt idx="9">
                  <c:v>20/19-10</c:v>
                </c:pt>
                <c:pt idx="10">
                  <c:v>20/19-11</c:v>
                </c:pt>
                <c:pt idx="11">
                  <c:v>20/19-12</c:v>
                </c:pt>
                <c:pt idx="12">
                  <c:v>21/20-1</c:v>
                </c:pt>
                <c:pt idx="13">
                  <c:v>21/20-2</c:v>
                </c:pt>
                <c:pt idx="14">
                  <c:v>21/20-3</c:v>
                </c:pt>
                <c:pt idx="15">
                  <c:v>21/20-4</c:v>
                </c:pt>
                <c:pt idx="16">
                  <c:v>21/20-5</c:v>
                </c:pt>
              </c:strCache>
            </c:strRef>
          </c:cat>
          <c:val>
            <c:numRef>
              <c:f>List5!$B$2:$B$18</c:f>
              <c:numCache>
                <c:formatCode>0.0</c:formatCode>
                <c:ptCount val="17"/>
                <c:pt idx="0">
                  <c:v>0.14908512957927655</c:v>
                </c:pt>
                <c:pt idx="1">
                  <c:v>-0.38987136919747911</c:v>
                </c:pt>
                <c:pt idx="2">
                  <c:v>-11.567061751590614</c:v>
                </c:pt>
                <c:pt idx="3">
                  <c:v>-38.223485690690204</c:v>
                </c:pt>
                <c:pt idx="4">
                  <c:v>-28.754861224514485</c:v>
                </c:pt>
                <c:pt idx="5">
                  <c:v>0.56509310817732228</c:v>
                </c:pt>
                <c:pt idx="6">
                  <c:v>0.28718575119488321</c:v>
                </c:pt>
                <c:pt idx="7">
                  <c:v>-5.9352062768919325</c:v>
                </c:pt>
                <c:pt idx="8">
                  <c:v>2.1144738732844246</c:v>
                </c:pt>
                <c:pt idx="9">
                  <c:v>6.2546417385127171</c:v>
                </c:pt>
                <c:pt idx="10">
                  <c:v>8.8140201337350277</c:v>
                </c:pt>
                <c:pt idx="11">
                  <c:v>17.992226371893267</c:v>
                </c:pt>
                <c:pt idx="12">
                  <c:v>-1.1377869879138984</c:v>
                </c:pt>
                <c:pt idx="13">
                  <c:v>4.2865726552246315</c:v>
                </c:pt>
                <c:pt idx="14">
                  <c:v>30.176451517220926</c:v>
                </c:pt>
                <c:pt idx="15">
                  <c:v>79.449434678211304</c:v>
                </c:pt>
                <c:pt idx="16">
                  <c:v>41.882576657951034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0-4B82-A9F2-B753F260D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8551208"/>
        <c:axId val="648559080"/>
      </c:barChart>
      <c:catAx>
        <c:axId val="64855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8559080"/>
        <c:crosses val="autoZero"/>
        <c:auto val="1"/>
        <c:lblAlgn val="ctr"/>
        <c:lblOffset val="100"/>
        <c:noMultiLvlLbl val="0"/>
      </c:catAx>
      <c:valAx>
        <c:axId val="64855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855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Národní export - kumulace 1-5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List4!$B$1:$D$1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List4!$B$15:$D$15</c:f>
              <c:numCache>
                <c:formatCode>#\ ##0_ ;[Red]\-#\ ##0\ </c:formatCode>
                <c:ptCount val="3"/>
                <c:pt idx="0">
                  <c:v>1576.9670000000001</c:v>
                </c:pt>
                <c:pt idx="1">
                  <c:v>1322.9060000000002</c:v>
                </c:pt>
                <c:pt idx="2">
                  <c:v>1672.893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C-4529-AB11-5755F08C6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611608"/>
        <c:axId val="587611936"/>
      </c:barChart>
      <c:catAx>
        <c:axId val="58761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7611936"/>
        <c:crosses val="autoZero"/>
        <c:auto val="1"/>
        <c:lblAlgn val="ctr"/>
        <c:lblOffset val="100"/>
        <c:noMultiLvlLbl val="0"/>
      </c:catAx>
      <c:valAx>
        <c:axId val="587611936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761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Národní bilance ZO - dle měsíců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List4!$B$17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List4!$B$18:$B$22</c:f>
              <c:numCache>
                <c:formatCode>#\ ##0_ ;[Red]\-#\ ##0\ </c:formatCode>
                <c:ptCount val="5"/>
                <c:pt idx="0">
                  <c:v>16.978000000000002</c:v>
                </c:pt>
                <c:pt idx="1">
                  <c:v>15.512</c:v>
                </c:pt>
                <c:pt idx="2">
                  <c:v>15.754</c:v>
                </c:pt>
                <c:pt idx="3">
                  <c:v>15.874000000000001</c:v>
                </c:pt>
                <c:pt idx="4">
                  <c:v>24.158000000000001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5-4B79-90D3-F8C7F52AFF4B}"/>
            </c:ext>
          </c:extLst>
        </c:ser>
        <c:ser>
          <c:idx val="1"/>
          <c:order val="1"/>
          <c:tx>
            <c:strRef>
              <c:f>List4!$C$17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-1.5400477954153701E-16"/>
                  <c:y val="-6.1510033751188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05-4B79-90D3-F8C7F52AF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List4!$C$18:$C$22</c:f>
              <c:numCache>
                <c:formatCode>#\ ##0_ ;[Red]\-#\ ##0\ </c:formatCode>
                <c:ptCount val="5"/>
                <c:pt idx="0">
                  <c:v>17.7</c:v>
                </c:pt>
                <c:pt idx="1">
                  <c:v>20.526</c:v>
                </c:pt>
                <c:pt idx="2">
                  <c:v>1.0429999999999999</c:v>
                </c:pt>
                <c:pt idx="3">
                  <c:v>-24.295000000000002</c:v>
                </c:pt>
                <c:pt idx="4">
                  <c:v>-0.48299999999999998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5-4B79-90D3-F8C7F52AFF4B}"/>
            </c:ext>
          </c:extLst>
        </c:ser>
        <c:ser>
          <c:idx val="2"/>
          <c:order val="2"/>
          <c:tx>
            <c:strRef>
              <c:f>List4!$D$17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List4!$D$18:$D$22</c:f>
              <c:numCache>
                <c:formatCode>#\ ##0_ ;[Red]\-#\ ##0\ </c:formatCode>
                <c:ptCount val="5"/>
                <c:pt idx="0">
                  <c:v>25.213999999999999</c:v>
                </c:pt>
                <c:pt idx="1">
                  <c:v>21.835999999999999</c:v>
                </c:pt>
                <c:pt idx="2">
                  <c:v>17.977</c:v>
                </c:pt>
                <c:pt idx="3">
                  <c:v>20.913</c:v>
                </c:pt>
                <c:pt idx="4">
                  <c:v>6.3460000000000001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05-4B79-90D3-F8C7F52AFF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1464152"/>
        <c:axId val="581464480"/>
      </c:barChart>
      <c:catAx>
        <c:axId val="5814641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1464480"/>
        <c:crosses val="autoZero"/>
        <c:auto val="1"/>
        <c:lblAlgn val="ctr"/>
        <c:lblOffset val="100"/>
        <c:noMultiLvlLbl val="0"/>
      </c:catAx>
      <c:valAx>
        <c:axId val="581464480"/>
        <c:scaling>
          <c:orientation val="minMax"/>
          <c:min val="-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146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Národní bilance ZO - kumulace 1-5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List4!$B$17:$D$17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List4!$B$31:$D$31</c:f>
              <c:numCache>
                <c:formatCode>#\ ##0_ ;[Red]\-#\ ##0\ </c:formatCode>
                <c:ptCount val="3"/>
                <c:pt idx="0">
                  <c:v>88.275999999999996</c:v>
                </c:pt>
                <c:pt idx="1">
                  <c:v>14.490999999999996</c:v>
                </c:pt>
                <c:pt idx="2">
                  <c:v>92.286000000000001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B-4DAD-AE9F-1CC4044CE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611608"/>
        <c:axId val="587611936"/>
      </c:barChart>
      <c:catAx>
        <c:axId val="58761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7611936"/>
        <c:crosses val="autoZero"/>
        <c:auto val="1"/>
        <c:lblAlgn val="ctr"/>
        <c:lblOffset val="100"/>
        <c:noMultiLvlLbl val="0"/>
      </c:catAx>
      <c:valAx>
        <c:axId val="5876119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761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Národní export do EU - dle měsíců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List4!$B$33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List4!$B$34:$B$38</c:f>
              <c:numCache>
                <c:formatCode>#\ ##0_ ;\-#\ ##0\ </c:formatCode>
                <c:ptCount val="5"/>
                <c:pt idx="0">
                  <c:v>245.84800000000001</c:v>
                </c:pt>
                <c:pt idx="1">
                  <c:v>238.80699999999999</c:v>
                </c:pt>
                <c:pt idx="2">
                  <c:v>262.87200000000001</c:v>
                </c:pt>
                <c:pt idx="3">
                  <c:v>252.47900000000001</c:v>
                </c:pt>
                <c:pt idx="4">
                  <c:v>264.78399999999999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0-43DD-82BF-2DD2C1612398}"/>
            </c:ext>
          </c:extLst>
        </c:ser>
        <c:ser>
          <c:idx val="1"/>
          <c:order val="1"/>
          <c:tx>
            <c:strRef>
              <c:f>List4!$C$33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List4!$C$34:$C$38</c:f>
              <c:numCache>
                <c:formatCode>#\ ##0_ ;\-#\ ##0\ </c:formatCode>
                <c:ptCount val="5"/>
                <c:pt idx="0">
                  <c:v>243.215</c:v>
                </c:pt>
                <c:pt idx="1">
                  <c:v>237.86600000000001</c:v>
                </c:pt>
                <c:pt idx="2">
                  <c:v>230.71</c:v>
                </c:pt>
                <c:pt idx="3">
                  <c:v>154.08600000000001</c:v>
                </c:pt>
                <c:pt idx="4">
                  <c:v>189.05500000000001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0-43DD-82BF-2DD2C1612398}"/>
            </c:ext>
          </c:extLst>
        </c:ser>
        <c:ser>
          <c:idx val="2"/>
          <c:order val="2"/>
          <c:tx>
            <c:strRef>
              <c:f>List4!$D$33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List4!$D$34:$D$38</c:f>
              <c:numCache>
                <c:formatCode>#\ ##0_ ;\-#\ ##0\ </c:formatCode>
                <c:ptCount val="5"/>
                <c:pt idx="0">
                  <c:v>244.047</c:v>
                </c:pt>
                <c:pt idx="1">
                  <c:v>250.02500000000001</c:v>
                </c:pt>
                <c:pt idx="2">
                  <c:v>304.67500000000001</c:v>
                </c:pt>
                <c:pt idx="3">
                  <c:v>281.24599999999998</c:v>
                </c:pt>
                <c:pt idx="4">
                  <c:v>266.827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20-43DD-82BF-2DD2C16123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1464152"/>
        <c:axId val="581464480"/>
      </c:barChart>
      <c:catAx>
        <c:axId val="5814641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1464480"/>
        <c:crosses val="autoZero"/>
        <c:auto val="1"/>
        <c:lblAlgn val="ctr"/>
        <c:lblOffset val="100"/>
        <c:noMultiLvlLbl val="0"/>
      </c:catAx>
      <c:valAx>
        <c:axId val="581464480"/>
        <c:scaling>
          <c:orientation val="minMax"/>
          <c:min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146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Meziroční změna </a:t>
            </a:r>
            <a:r>
              <a:rPr lang="cs-CZ" dirty="0" err="1"/>
              <a:t>nár</a:t>
            </a:r>
            <a:r>
              <a:rPr lang="cs-CZ" dirty="0"/>
              <a:t>. exportu do EU dle měsíců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6480852139500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B7-4C87-B733-445A9D3F51BC}"/>
                </c:ext>
              </c:extLst>
            </c:dLbl>
            <c:dLbl>
              <c:idx val="1"/>
              <c:layout>
                <c:manualLayout>
                  <c:x val="-1.064311928204702E-3"/>
                  <c:y val="7.804369583320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B7-4C87-B733-445A9D3F51BC}"/>
                </c:ext>
              </c:extLst>
            </c:dLbl>
            <c:dLbl>
              <c:idx val="2"/>
              <c:layout>
                <c:manualLayout>
                  <c:x val="4.2572477128187689E-3"/>
                  <c:y val="0.14554111236930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B7-4C87-B733-445A9D3F51BC}"/>
                </c:ext>
              </c:extLst>
            </c:dLbl>
            <c:dLbl>
              <c:idx val="5"/>
              <c:layout>
                <c:manualLayout>
                  <c:x val="0"/>
                  <c:y val="6.3278672297195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B7-4C87-B733-445A9D3F51BC}"/>
                </c:ext>
              </c:extLst>
            </c:dLbl>
            <c:dLbl>
              <c:idx val="7"/>
              <c:layout>
                <c:manualLayout>
                  <c:x val="1.064311928204702E-3"/>
                  <c:y val="8.8590141216073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B7-4C87-B733-445A9D3F51BC}"/>
                </c:ext>
              </c:extLst>
            </c:dLbl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List5!$A$2:$A$18</c:f>
              <c:strCache>
                <c:ptCount val="17"/>
                <c:pt idx="0">
                  <c:v>20/19-1</c:v>
                </c:pt>
                <c:pt idx="1">
                  <c:v>20/19-2</c:v>
                </c:pt>
                <c:pt idx="2">
                  <c:v>20/19-3</c:v>
                </c:pt>
                <c:pt idx="3">
                  <c:v>20/19-4</c:v>
                </c:pt>
                <c:pt idx="4">
                  <c:v>20/19-5</c:v>
                </c:pt>
                <c:pt idx="5">
                  <c:v>20/19-6</c:v>
                </c:pt>
                <c:pt idx="6">
                  <c:v>20/19-7</c:v>
                </c:pt>
                <c:pt idx="7">
                  <c:v>20/19-8</c:v>
                </c:pt>
                <c:pt idx="8">
                  <c:v>20/19-9</c:v>
                </c:pt>
                <c:pt idx="9">
                  <c:v>20/19-10</c:v>
                </c:pt>
                <c:pt idx="10">
                  <c:v>20/19-11</c:v>
                </c:pt>
                <c:pt idx="11">
                  <c:v>20/19-12</c:v>
                </c:pt>
                <c:pt idx="12">
                  <c:v>21/20-1</c:v>
                </c:pt>
                <c:pt idx="13">
                  <c:v>21/20-2</c:v>
                </c:pt>
                <c:pt idx="14">
                  <c:v>21/20-3</c:v>
                </c:pt>
                <c:pt idx="15">
                  <c:v>21/20-4</c:v>
                </c:pt>
                <c:pt idx="16">
                  <c:v>21/20-5</c:v>
                </c:pt>
              </c:strCache>
            </c:strRef>
          </c:cat>
          <c:val>
            <c:numRef>
              <c:f>List5!$C$2:$C$18</c:f>
              <c:numCache>
                <c:formatCode>0.0</c:formatCode>
                <c:ptCount val="17"/>
                <c:pt idx="0">
                  <c:v>-1.070986951286983</c:v>
                </c:pt>
                <c:pt idx="1">
                  <c:v>-0.39404205069364195</c:v>
                </c:pt>
                <c:pt idx="2">
                  <c:v>-12.234851943151043</c:v>
                </c:pt>
                <c:pt idx="3">
                  <c:v>-38.970765885479587</c:v>
                </c:pt>
                <c:pt idx="4">
                  <c:v>-28.600293069067618</c:v>
                </c:pt>
                <c:pt idx="5">
                  <c:v>0.19343242940340133</c:v>
                </c:pt>
                <c:pt idx="6">
                  <c:v>0.20692929988193498</c:v>
                </c:pt>
                <c:pt idx="7">
                  <c:v>-4.6741179576730758</c:v>
                </c:pt>
                <c:pt idx="8">
                  <c:v>2.9611012296032868</c:v>
                </c:pt>
                <c:pt idx="9">
                  <c:v>7.5091649921442922</c:v>
                </c:pt>
                <c:pt idx="10">
                  <c:v>10.755480776280919</c:v>
                </c:pt>
                <c:pt idx="11">
                  <c:v>23.139702604180329</c:v>
                </c:pt>
                <c:pt idx="12">
                  <c:v>0.34208416421684262</c:v>
                </c:pt>
                <c:pt idx="13">
                  <c:v>5.1117015462487103</c:v>
                </c:pt>
                <c:pt idx="14">
                  <c:v>32.05972866369035</c:v>
                </c:pt>
                <c:pt idx="15">
                  <c:v>82.525342990278148</c:v>
                </c:pt>
                <c:pt idx="16">
                  <c:v>41.137235196106957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7-4C87-B733-445A9D3F5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8551208"/>
        <c:axId val="648559080"/>
      </c:barChart>
      <c:catAx>
        <c:axId val="64855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8559080"/>
        <c:crosses val="autoZero"/>
        <c:auto val="1"/>
        <c:lblAlgn val="ctr"/>
        <c:lblOffset val="100"/>
        <c:noMultiLvlLbl val="0"/>
      </c:catAx>
      <c:valAx>
        <c:axId val="64855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855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Národní export do EU - kumulace 1-5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List4!$B$33:$D$33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List4!$B$47:$D$47</c:f>
              <c:numCache>
                <c:formatCode>#\ ##0_ ;[Red]\-#\ ##0\ </c:formatCode>
                <c:ptCount val="3"/>
                <c:pt idx="0">
                  <c:v>1264.79</c:v>
                </c:pt>
                <c:pt idx="1">
                  <c:v>1054.932</c:v>
                </c:pt>
                <c:pt idx="2">
                  <c:v>1346.82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5-42D0-B6EF-999BF8B91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611608"/>
        <c:axId val="587611936"/>
      </c:barChart>
      <c:catAx>
        <c:axId val="58761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7611936"/>
        <c:crosses val="autoZero"/>
        <c:auto val="1"/>
        <c:lblAlgn val="ctr"/>
        <c:lblOffset val="100"/>
        <c:noMultiLvlLbl val="0"/>
      </c:catAx>
      <c:valAx>
        <c:axId val="587611936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761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Národní export do SRN - dle měsíců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List4!$B$49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List4!$B$50:$B$54</c:f>
              <c:numCache>
                <c:formatCode>#\ ##0_ ;\-#\ ##0\ </c:formatCode>
                <c:ptCount val="5"/>
                <c:pt idx="0">
                  <c:v>95.626999999999995</c:v>
                </c:pt>
                <c:pt idx="1">
                  <c:v>95.460999999999999</c:v>
                </c:pt>
                <c:pt idx="2">
                  <c:v>102.214</c:v>
                </c:pt>
                <c:pt idx="3">
                  <c:v>99.171999999999997</c:v>
                </c:pt>
                <c:pt idx="4">
                  <c:v>103.752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2-4D0B-B693-F897BADC2489}"/>
            </c:ext>
          </c:extLst>
        </c:ser>
        <c:ser>
          <c:idx val="1"/>
          <c:order val="1"/>
          <c:tx>
            <c:strRef>
              <c:f>List4!$C$49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List4!$C$50:$C$54</c:f>
              <c:numCache>
                <c:formatCode>#\ ##0_ ;\-#\ ##0\ </c:formatCode>
                <c:ptCount val="5"/>
                <c:pt idx="0">
                  <c:v>95.463999999999999</c:v>
                </c:pt>
                <c:pt idx="1">
                  <c:v>94.138999999999996</c:v>
                </c:pt>
                <c:pt idx="2">
                  <c:v>92.486999999999995</c:v>
                </c:pt>
                <c:pt idx="3">
                  <c:v>61.101999999999997</c:v>
                </c:pt>
                <c:pt idx="4">
                  <c:v>75.492000000000004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A2-4D0B-B693-F897BADC2489}"/>
            </c:ext>
          </c:extLst>
        </c:ser>
        <c:ser>
          <c:idx val="2"/>
          <c:order val="2"/>
          <c:tx>
            <c:strRef>
              <c:f>List4!$D$49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List4!$D$50:$D$54</c:f>
              <c:numCache>
                <c:formatCode>#\ ##0_ ;\-#\ ##0\ </c:formatCode>
                <c:ptCount val="5"/>
                <c:pt idx="0">
                  <c:v>94.197000000000003</c:v>
                </c:pt>
                <c:pt idx="1">
                  <c:v>98.358000000000004</c:v>
                </c:pt>
                <c:pt idx="2">
                  <c:v>118.96299999999999</c:v>
                </c:pt>
                <c:pt idx="3">
                  <c:v>108.227</c:v>
                </c:pt>
                <c:pt idx="4">
                  <c:v>102.90300000000001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A2-4D0B-B693-F897BADC24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1464152"/>
        <c:axId val="581464480"/>
      </c:barChart>
      <c:catAx>
        <c:axId val="5814641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1464480"/>
        <c:crosses val="autoZero"/>
        <c:auto val="1"/>
        <c:lblAlgn val="ctr"/>
        <c:lblOffset val="100"/>
        <c:noMultiLvlLbl val="0"/>
      </c:catAx>
      <c:valAx>
        <c:axId val="58146448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146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0.20323</cdr:x>
      <cdr:y>0.29068</cdr:y>
    </cdr:from>
    <cdr:to>
      <cdr:x>0.65726</cdr:x>
      <cdr:y>0.36335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3E47E85D-815D-44DA-BAAB-64846B14A494}"/>
            </a:ext>
          </a:extLst>
        </cdr:cNvPr>
        <cdr:cNvSpPr txBox="1"/>
      </cdr:nvSpPr>
      <cdr:spPr>
        <a:xfrm xmlns:a="http://schemas.openxmlformats.org/drawingml/2006/main">
          <a:off x="2477728" y="1769807"/>
          <a:ext cx="5535562" cy="442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800" b="1" dirty="0">
              <a:solidFill>
                <a:srgbClr val="FF0000"/>
              </a:solidFill>
            </a:rPr>
            <a:t>+5,6 %                                                      +10,6 %                                                                                               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740B-BA3C-45D1-ACB8-62F9BA711EEF}" type="datetimeFigureOut">
              <a:rPr lang="cs-CZ" smtClean="0"/>
              <a:t>14.07.2021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F14F-6F97-4EC7-A007-76764C34D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45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D6744-38C4-4792-A1A9-39489995E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CC02A3-CFB3-40D4-B08A-1A1DE68D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4B6645-EE62-4832-94BF-DC2B35A5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BD89-E58C-4433-83CB-719092BF8ABC}" type="datetime1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63147-4EC7-4A5D-B818-2B55FB5B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B082BD-68D0-4AE2-92F9-ABB641C0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46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E3B08-CDD0-48DF-B0C8-8511DBD4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527EF2-DF83-4C9A-B662-95510C1C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2DAC47-11D5-459F-8499-FB91466E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3D64-B53B-4394-8926-E9EEA8FB5AC0}" type="datetime1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B01973-1978-4588-8A18-625A3364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52237-5FDF-4ECF-BAE8-6C4E930D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7E1EC0-0A9D-4A2A-95AF-29447572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99A684-B1BA-43BC-823A-8AD54E9A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CFED7-3BFA-451E-8657-D611ECB7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828-A5F5-41E3-9F76-CE273AE6E3C3}" type="datetime1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B689F-3F21-4640-A579-503512BF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51F5C8-B720-4CCC-BA03-60D24B88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7626A-E372-4659-9E09-C357429C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9462A-F174-4C6D-8B31-0B72C62B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385D6E-89BE-4F4F-97F9-D4886FB4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E42F-F7B0-42E0-B019-3C70306F6E49}" type="datetime1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8F3A6-99DF-455F-A14F-76082E33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C4CB99-ACC2-4290-8895-65299C4B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1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ECFCF-88B3-4539-82C7-6DC04FAB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64AB58-C69D-49A1-9D5F-874FE1584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E111E7-976F-407E-83EA-18202DA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F19-3627-48C9-9382-152768034A5D}" type="datetime1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F3C4CE-ED6C-49D3-80C7-5D4E5086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A032D4-058A-4790-A537-A120295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5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86CD8-2635-43EE-94E3-5A73904D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E06C5-62EF-4DA9-BB6E-86A498632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33D2A4-4E37-4B9B-9DA6-64340A285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21FD41-D2BC-4853-AFAD-FF82A699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D7E8-2C85-4F57-ADD2-7EC5E3C40367}" type="datetime1">
              <a:rPr lang="cs-CZ" smtClean="0"/>
              <a:t>14.07.2021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A85175-DA48-434E-9582-8BD5A76E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74939-5082-4BB1-85EA-F311071E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36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97B57-B2F8-4F99-99A3-FABF660E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4D3A53-89F6-4B71-9BBE-6A65DAE0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2ADAD2-5201-404B-8620-EAAE533C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97A0F7-0309-4E7B-BE50-1CF052423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81361C-5691-4712-80A9-4B72C140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81695F-DD11-43B9-94F9-A45152D9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8D6F-5FF2-4482-95D3-31A6BD8DC329}" type="datetime1">
              <a:rPr lang="cs-CZ" smtClean="0"/>
              <a:t>14.07.2021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3D995C-F16E-4EE8-A729-92694EF8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3CDA83-B5E8-45F4-B7C8-40E9655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1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4547A-8E4E-4EB5-8845-422144F2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DE36D6-AAFC-43C6-A80D-6A189E75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C295-9E30-4991-8ECC-27F311977C7C}" type="datetime1">
              <a:rPr lang="cs-CZ" smtClean="0"/>
              <a:t>14.07.2021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7C033D-BEFC-462D-B2B9-F408E921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9ACE70-3C99-467E-A938-A5A2FC8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7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037EFD-FD5E-411D-ACFF-864B9072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94-BE47-46C3-99DF-1D531A04CD5F}" type="datetime1">
              <a:rPr lang="cs-CZ" smtClean="0"/>
              <a:t>14.07.2021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6C0EEE-5910-4F68-8D9A-BD8E9A7D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8CD97D-0BC9-4A91-BDCF-8E318D00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66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7EABF-941E-4808-A65B-5B725055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B624C-A963-45DC-BEAC-38582F01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F681F0-7051-49FE-855C-B68DCA6F4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EC83C9-11DD-4509-BFD6-5EE32EC2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908-3D7E-41F4-A237-21275E179EAE}" type="datetime1">
              <a:rPr lang="cs-CZ" smtClean="0"/>
              <a:t>14.07.2021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F1D0AB-65E5-4084-8727-7341CBC4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FA32AF-8DF5-4B19-8D8B-385C26DD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56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3B559-88C4-4DA0-94B1-B30F5780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3A2068-9C95-4BB3-BC0F-4156F820A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B3E04D-57C6-4F43-A4B7-4EA037F4A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EAA31F-3A5E-4976-B986-C6C27243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BB54-0F3B-473C-AC2E-FEEBB5A7E9FB}" type="datetime1">
              <a:rPr lang="cs-CZ" smtClean="0"/>
              <a:t>14.07.2021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2D0560-3417-479C-9CE6-230D261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0E5F5C-784B-4F49-A665-1E6B6527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80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3E2E1F-712B-4CB7-BA9F-B3F5000D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F7B17A-BD8A-45F4-8DFA-322F96295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CC9651-7A9C-40AF-9772-DF4FF09C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38E6-78FF-47E4-B7F7-A546D5FA0F72}" type="datetime1">
              <a:rPr lang="cs-CZ" smtClean="0"/>
              <a:t>14.07.2021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775E4-C936-4E41-80BE-8B6B35176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0B84C-7B9C-4832-A29A-98BA490E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9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hyperlink" Target="https://cs.wikipedia.org/wiki/%C5%A0koda_Yet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hyperlink" Target="https://cs.wikipedia.org/wiki/%C5%A0koda_Yet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hyperlink" Target="https://cs.wikipedia.org/wiki/%C5%A0koda_Yet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es.wikimedia.org/wiki/Cygnus_atratu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hyperlink" Target="https://cs.wikipedia.org/wiki/Vstup_%C4%8Cesk%C3%A9_republiky_do_Evropsk%C3%A9_uni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hyperlink" Target="https://cs.wikipedia.org/wiki/Vstup_%C4%8Cesk%C3%A9_republiky_do_Evropsk%C3%A9_uni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hyperlink" Target="https://cs.wikipedia.org/wiki/Vstup_%C4%8Cesk%C3%A9_republiky_do_Evropsk%C3%A9_un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tx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A0ADE-A415-4180-8649-B3B89305C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1" y="664883"/>
            <a:ext cx="4087306" cy="3779895"/>
          </a:xfrm>
        </p:spPr>
        <p:txBody>
          <a:bodyPr anchor="b">
            <a:normAutofit fontScale="90000"/>
          </a:bodyPr>
          <a:lstStyle/>
          <a:p>
            <a:pPr algn="l"/>
            <a:r>
              <a:rPr lang="cs-CZ" sz="8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</a:t>
            </a:r>
            <a:br>
              <a:rPr lang="cs-CZ" sz="8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době </a:t>
            </a:r>
            <a:r>
              <a:rPr lang="cs-CZ" sz="8000" b="1" dirty="0" err="1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covidové</a:t>
            </a:r>
            <a:br>
              <a:rPr lang="cs-CZ" sz="8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4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(národní pojetí)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A20B7A-5948-4A93-AB87-7F88DCD63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cs-CZ" sz="2000" dirty="0">
                <a:solidFill>
                  <a:srgbClr val="D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 Daněk</a:t>
            </a:r>
          </a:p>
          <a:p>
            <a:pPr algn="l"/>
            <a:r>
              <a:rPr lang="cs-CZ" sz="2000" dirty="0">
                <a:solidFill>
                  <a:srgbClr val="D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Místopředseda AE</a:t>
            </a:r>
          </a:p>
          <a:p>
            <a:pPr algn="l"/>
            <a:r>
              <a:rPr lang="cs-CZ" sz="2000" dirty="0">
                <a:solidFill>
                  <a:srgbClr val="D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12. 07. 2021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471DD-3B9B-43AA-9390-D1DB3AD8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r="1587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84BD0D-8120-4A4A-ACD1-3057CC1B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84" y="135723"/>
            <a:ext cx="1838832" cy="5291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4769E77-76FA-416B-8004-056109B19AA7}"/>
              </a:ext>
            </a:extLst>
          </p:cNvPr>
          <p:cNvSpPr txBox="1"/>
          <p:nvPr/>
        </p:nvSpPr>
        <p:spPr>
          <a:xfrm>
            <a:off x="7464612" y="224211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</p:spTree>
    <p:extLst>
      <p:ext uri="{BB962C8B-B14F-4D97-AF65-F5344CB8AC3E}">
        <p14:creationId xmlns:p14="http://schemas.microsoft.com/office/powerpoint/2010/main" val="1446642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0929EF-4DB0-4145-AF40-5A43C7FC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10</a:t>
            </a:fld>
            <a:endParaRPr lang="cs-CZ"/>
          </a:p>
        </p:txBody>
      </p:sp>
      <p:pic>
        <p:nvPicPr>
          <p:cNvPr id="2050" name="Picture 2" descr="znak Německa">
            <a:extLst>
              <a:ext uri="{FF2B5EF4-FFF2-40B4-BE49-F238E27FC236}">
                <a16:creationId xmlns:a16="http://schemas.microsoft.com/office/drawing/2014/main" id="{995B740F-47B7-464F-BEE9-F5508905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311" y="0"/>
            <a:ext cx="857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E239FED-066B-4D91-A4AA-2FC3DC00C5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931184"/>
              </p:ext>
            </p:extLst>
          </p:nvPr>
        </p:nvGraphicFramePr>
        <p:xfrm>
          <a:off x="107004" y="87549"/>
          <a:ext cx="11906656" cy="586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087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0929EF-4DB0-4145-AF40-5A43C7FC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11</a:t>
            </a:fld>
            <a:endParaRPr lang="cs-CZ"/>
          </a:p>
        </p:txBody>
      </p:sp>
      <p:pic>
        <p:nvPicPr>
          <p:cNvPr id="2050" name="Picture 2" descr="znak Německa">
            <a:extLst>
              <a:ext uri="{FF2B5EF4-FFF2-40B4-BE49-F238E27FC236}">
                <a16:creationId xmlns:a16="http://schemas.microsoft.com/office/drawing/2014/main" id="{995B740F-47B7-464F-BEE9-F5508905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311" y="0"/>
            <a:ext cx="857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452902A-EFBC-4D5E-98E2-29C048B7B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718662"/>
              </p:ext>
            </p:extLst>
          </p:nvPr>
        </p:nvGraphicFramePr>
        <p:xfrm>
          <a:off x="137651" y="98323"/>
          <a:ext cx="11926529" cy="596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044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0929EF-4DB0-4145-AF40-5A43C7FC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12</a:t>
            </a:fld>
            <a:endParaRPr lang="cs-CZ"/>
          </a:p>
        </p:txBody>
      </p:sp>
      <p:pic>
        <p:nvPicPr>
          <p:cNvPr id="2050" name="Picture 2" descr="znak Německa">
            <a:extLst>
              <a:ext uri="{FF2B5EF4-FFF2-40B4-BE49-F238E27FC236}">
                <a16:creationId xmlns:a16="http://schemas.microsoft.com/office/drawing/2014/main" id="{995B740F-47B7-464F-BEE9-F5508905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311" y="0"/>
            <a:ext cx="857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33490D9-EBD7-4094-BF61-5C97133F00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053552"/>
              </p:ext>
            </p:extLst>
          </p:nvPr>
        </p:nvGraphicFramePr>
        <p:xfrm>
          <a:off x="145915" y="184346"/>
          <a:ext cx="11916383" cy="588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CFA9D70A-F596-40E4-8770-74F682246B8C}"/>
              </a:ext>
            </a:extLst>
          </p:cNvPr>
          <p:cNvSpPr txBox="1"/>
          <p:nvPr/>
        </p:nvSpPr>
        <p:spPr>
          <a:xfrm>
            <a:off x="2470826" y="968510"/>
            <a:ext cx="441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+5,3 %                                                      +24,8 %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21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948C0C-6A59-420B-AD68-2048C16B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13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B488B29-4C0E-417B-BFB2-BCAE7387E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30582" y="0"/>
            <a:ext cx="923594" cy="694543"/>
          </a:xfrm>
          <a:prstGeom prst="rect">
            <a:avLst/>
          </a:prstGeom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842A664-5AB1-4085-984E-A7B4F7A451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310494"/>
              </p:ext>
            </p:extLst>
          </p:nvPr>
        </p:nvGraphicFramePr>
        <p:xfrm>
          <a:off x="250281" y="248026"/>
          <a:ext cx="11803895" cy="581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190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948C0C-6A59-420B-AD68-2048C16B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14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B488B29-4C0E-417B-BFB2-BCAE7387E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30582" y="0"/>
            <a:ext cx="923594" cy="694543"/>
          </a:xfrm>
          <a:prstGeom prst="rect">
            <a:avLst/>
          </a:prstGeom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A3F04A8D-BBEC-4CF1-8F57-995993986D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484001"/>
              </p:ext>
            </p:extLst>
          </p:nvPr>
        </p:nvGraphicFramePr>
        <p:xfrm>
          <a:off x="137824" y="184346"/>
          <a:ext cx="12054176" cy="588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405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03E12F-2D57-49BB-80A3-51BBCF51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3A4B012-14DD-4C4A-8917-6568C9D82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30582" y="0"/>
            <a:ext cx="923594" cy="69454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8E6D50A-73A5-4CC0-B84A-5B2D38DF3E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938864"/>
              </p:ext>
            </p:extLst>
          </p:nvPr>
        </p:nvGraphicFramePr>
        <p:xfrm>
          <a:off x="137824" y="184346"/>
          <a:ext cx="11916352" cy="574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32688FD1-28F1-49BF-93A7-10D5AC527F3A}"/>
              </a:ext>
            </a:extLst>
          </p:cNvPr>
          <p:cNvSpPr txBox="1"/>
          <p:nvPr/>
        </p:nvSpPr>
        <p:spPr>
          <a:xfrm>
            <a:off x="2568102" y="1031132"/>
            <a:ext cx="441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+3,1 %                                                      +48,5 %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72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E2A019-18B9-49DA-BB2E-B347F42F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16</a:t>
            </a:fld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7B7C28B-7666-4DB9-9A70-19F0621B0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169534"/>
              </p:ext>
            </p:extLst>
          </p:nvPr>
        </p:nvGraphicFramePr>
        <p:xfrm>
          <a:off x="0" y="88489"/>
          <a:ext cx="12192000" cy="608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05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E2A019-18B9-49DA-BB2E-B347F42F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17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CB409F-6135-4198-88C8-30A734A8F384}"/>
              </a:ext>
            </a:extLst>
          </p:cNvPr>
          <p:cNvSpPr txBox="1"/>
          <p:nvPr/>
        </p:nvSpPr>
        <p:spPr>
          <a:xfrm>
            <a:off x="64857" y="398102"/>
            <a:ext cx="1225496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/>
              <a:t>ZÁVĚR:</a:t>
            </a:r>
          </a:p>
          <a:p>
            <a:endParaRPr lang="cs-CZ" sz="48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200" b="1" dirty="0"/>
              <a:t>Jedná se o </a:t>
            </a:r>
            <a:r>
              <a:rPr lang="cs-CZ" sz="3200" b="1" dirty="0" err="1"/>
              <a:t>realisticko</a:t>
            </a:r>
            <a:r>
              <a:rPr lang="cs-CZ" sz="3200" b="1" dirty="0"/>
              <a:t> – optimistický odhad</a:t>
            </a:r>
          </a:p>
          <a:p>
            <a:endParaRPr lang="cs-CZ" sz="32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200" b="1" dirty="0"/>
              <a:t>Realismus vychází ze skutečnosti 1–5: 2021/2019 + 6,1 %</a:t>
            </a:r>
          </a:p>
          <a:p>
            <a:endParaRPr lang="cs-CZ" sz="32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200" b="1" dirty="0"/>
              <a:t>Optimismem je, že nebude další </a:t>
            </a:r>
            <a:r>
              <a:rPr lang="cs-CZ" sz="3200" b="1" dirty="0" err="1"/>
              <a:t>lockdown</a:t>
            </a:r>
            <a:endParaRPr lang="cs-CZ" sz="32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32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200" b="1" dirty="0"/>
              <a:t>Co by mohlo tuto prognózu zhatit ?</a:t>
            </a:r>
          </a:p>
          <a:p>
            <a:endParaRPr lang="cs-CZ" sz="3200" b="1" dirty="0"/>
          </a:p>
          <a:p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04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E2A019-18B9-49DA-BB2E-B347F42F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18</a:t>
            </a:fld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91B3346-5DC0-437B-9F6A-87469B0699C9}"/>
              </a:ext>
            </a:extLst>
          </p:cNvPr>
          <p:cNvSpPr txBox="1"/>
          <p:nvPr/>
        </p:nvSpPr>
        <p:spPr>
          <a:xfrm>
            <a:off x="447689" y="308754"/>
            <a:ext cx="11386130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u="sng" dirty="0"/>
              <a:t>Nedostatek komponent a transportních kapacit:</a:t>
            </a:r>
          </a:p>
          <a:p>
            <a:endParaRPr lang="cs-CZ" sz="2000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600" b="1" dirty="0"/>
              <a:t>Chybí čipy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600" b="1" dirty="0"/>
              <a:t>Chybí plasty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600" b="1" dirty="0"/>
              <a:t>Chybí legovaná ocel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600" b="1" dirty="0"/>
              <a:t>Chybí barevné kovy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600" b="1" dirty="0"/>
              <a:t>Chybí ocelové pásy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600" b="1" dirty="0"/>
              <a:t>Chybí speciální komponenty atd.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600" b="1" dirty="0"/>
              <a:t>Mezi Evropou a Asií je doprava na 3 měsíce „vyprodána“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600" b="1" dirty="0"/>
              <a:t>Chybí kontejnery</a:t>
            </a:r>
          </a:p>
          <a:p>
            <a:endParaRPr lang="cs-CZ" sz="3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38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E2A019-18B9-49DA-BB2E-B347F42F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19</a:t>
            </a:fld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4FDAD9-0239-4E2C-96D7-E1A67055F2A8}"/>
              </a:ext>
            </a:extLst>
          </p:cNvPr>
          <p:cNvSpPr txBox="1"/>
          <p:nvPr/>
        </p:nvSpPr>
        <p:spPr>
          <a:xfrm>
            <a:off x="388374" y="0"/>
            <a:ext cx="1141525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u="sng" dirty="0"/>
              <a:t>Nekontrolovaný růst nákladů Y/Y:</a:t>
            </a:r>
          </a:p>
          <a:p>
            <a:endParaRPr lang="cs-CZ" sz="1600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b="1" dirty="0" err="1"/>
              <a:t>Cu</a:t>
            </a:r>
            <a:r>
              <a:rPr lang="cs-CZ" sz="3200" b="1" dirty="0"/>
              <a:t> + 100 %, Al + 35 %, </a:t>
            </a:r>
            <a:r>
              <a:rPr lang="cs-CZ" sz="3200" b="1" dirty="0" err="1"/>
              <a:t>Fe</a:t>
            </a:r>
            <a:r>
              <a:rPr lang="cs-CZ" sz="3200" b="1" dirty="0"/>
              <a:t> až + 100 %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b="1" dirty="0"/>
              <a:t>Ceny el. energie na komodit. burze ze 46 na 74 €/</a:t>
            </a:r>
            <a:r>
              <a:rPr lang="cs-CZ" sz="3200" b="1" dirty="0" err="1"/>
              <a:t>MWh</a:t>
            </a:r>
            <a:r>
              <a:rPr lang="cs-CZ" sz="3200" b="1" dirty="0"/>
              <a:t> + 61 %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b="1" dirty="0"/>
              <a:t>Ceny zem. plynu na komodit. burze ze 13 na 26 €/</a:t>
            </a:r>
            <a:r>
              <a:rPr lang="cs-CZ" sz="3200" b="1" dirty="0" err="1"/>
              <a:t>MWh</a:t>
            </a:r>
            <a:r>
              <a:rPr lang="cs-CZ" sz="3200" b="1" dirty="0"/>
              <a:t> + 100 %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b="1" dirty="0"/>
              <a:t>Cena nafty + 26 %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b="1" dirty="0"/>
              <a:t>Cena benzínu + 22 %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b="1" dirty="0"/>
              <a:t>Dopravní cena námořních kontejnerů z 1 </a:t>
            </a:r>
            <a:r>
              <a:rPr lang="cs-CZ" sz="3200" b="1"/>
              <a:t>500 až na </a:t>
            </a:r>
            <a:r>
              <a:rPr lang="cs-CZ" sz="3200" b="1" dirty="0"/>
              <a:t>18 000 $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b="1" dirty="0"/>
              <a:t>Průměrná mzda + 3,2 %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b="1" dirty="0"/>
              <a:t>Produktivita práce – 6,5 % !!!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b="1" dirty="0"/>
              <a:t>Avizované navýšení minimální mzdy (min. Maláčovou)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2340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FCF2973-484E-4462-8FCA-145AC2965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C7ACF7A-6FB6-486A-9D52-50CACA98D2E9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</a:t>
            </a:fld>
            <a:endParaRPr lang="cs-CZ"/>
          </a:p>
        </p:txBody>
      </p:sp>
      <p:pic>
        <p:nvPicPr>
          <p:cNvPr id="1026" name="Picture 2" descr="znak Česka">
            <a:extLst>
              <a:ext uri="{FF2B5EF4-FFF2-40B4-BE49-F238E27FC236}">
                <a16:creationId xmlns:a16="http://schemas.microsoft.com/office/drawing/2014/main" id="{6C94104B-615D-44AF-AAFA-C8447243F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73" y="0"/>
            <a:ext cx="857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AE2B499F-0D32-4EB9-81DD-D1C2D6A7D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173759"/>
              </p:ext>
            </p:extLst>
          </p:nvPr>
        </p:nvGraphicFramePr>
        <p:xfrm>
          <a:off x="166977" y="184346"/>
          <a:ext cx="12025023" cy="588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6274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>
            <a:extLst>
              <a:ext uri="{FF2B5EF4-FFF2-40B4-BE49-F238E27FC236}">
                <a16:creationId xmlns:a16="http://schemas.microsoft.com/office/drawing/2014/main" id="{70B5B1BD-817B-4A65-94C3-E7665D86F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3969" y="2154341"/>
            <a:ext cx="2450710" cy="16319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E2A019-18B9-49DA-BB2E-B347F42F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20</a:t>
            </a:fld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6A852C-CE18-4303-B9B2-3829A0655819}"/>
              </a:ext>
            </a:extLst>
          </p:cNvPr>
          <p:cNvSpPr txBox="1"/>
          <p:nvPr/>
        </p:nvSpPr>
        <p:spPr>
          <a:xfrm>
            <a:off x="664847" y="302362"/>
            <a:ext cx="11641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 pěti měsících roku 2021 má export velmi slibně našlápnuto k dobrým výsledkům,</a:t>
            </a:r>
          </a:p>
          <a:p>
            <a:endParaRPr lang="cs-CZ" sz="2400" b="1" dirty="0"/>
          </a:p>
          <a:p>
            <a:r>
              <a:rPr lang="cs-CZ" sz="2400" b="1" dirty="0"/>
              <a:t>ale na startu je připraveno mnoho 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5CCBFC9-D0F8-4FA6-8D12-692628D2A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36127" y="3215133"/>
            <a:ext cx="2450710" cy="16319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CCFCEC6-3EC9-4C10-8E54-0B34430F8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04664" y="4608692"/>
            <a:ext cx="2450710" cy="16319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90D9A67-82DB-4422-8CED-79C349CF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93476" y="2154341"/>
            <a:ext cx="2450710" cy="163195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35CA95E-686D-4C8B-A530-A1312388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1066" y="2134382"/>
            <a:ext cx="2450710" cy="163195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A871036-B817-4085-838E-9DD4A0BAA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36254" y="3122872"/>
            <a:ext cx="2450710" cy="163195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56AFC5C8-EB7C-41B4-A8AD-45447AB17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98254" y="4390308"/>
            <a:ext cx="2450710" cy="163195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8396862-E87D-4465-9D6A-4EB9D0FB4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68537" y="3101539"/>
            <a:ext cx="2450710" cy="163195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9FB3324-BA3A-4665-941A-5B40B82D4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5544" y="4431124"/>
            <a:ext cx="2450710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7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C141BAF-B130-419A-B28B-6FA56616D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90" y="646319"/>
            <a:ext cx="4621628" cy="13299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32AB485-665F-4968-BD27-80E7034EFBBD}"/>
              </a:ext>
            </a:extLst>
          </p:cNvPr>
          <p:cNvSpPr txBox="1"/>
          <p:nvPr/>
        </p:nvSpPr>
        <p:spPr>
          <a:xfrm>
            <a:off x="4752667" y="2376565"/>
            <a:ext cx="268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212B7A"/>
                </a:solidFill>
              </a:rPr>
              <a:t>Partneři Asociace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6D84A3-74C9-4E63-8D67-EB7BB47D6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13832" r="6734" b="17354"/>
          <a:stretch/>
        </p:blipFill>
        <p:spPr>
          <a:xfrm>
            <a:off x="4964825" y="3411738"/>
            <a:ext cx="2279558" cy="7544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20D857-20AE-4C90-B41B-357320B90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34" y="3534383"/>
            <a:ext cx="1800234" cy="5091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E91103E-062D-459A-9CE3-FBF2CA0F3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13" y="3411737"/>
            <a:ext cx="2197232" cy="75443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8C14FF-683C-445F-AEC3-FBC738A6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21</a:t>
            </a:fld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2941A6-4200-49C1-9FF8-B193267CDCF8}"/>
              </a:ext>
            </a:extLst>
          </p:cNvPr>
          <p:cNvSpPr txBox="1"/>
          <p:nvPr/>
        </p:nvSpPr>
        <p:spPr>
          <a:xfrm flipH="1">
            <a:off x="4495348" y="5028831"/>
            <a:ext cx="389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danek@atas.cz</a:t>
            </a:r>
          </a:p>
        </p:txBody>
      </p:sp>
    </p:spTree>
    <p:extLst>
      <p:ext uri="{BB962C8B-B14F-4D97-AF65-F5344CB8AC3E}">
        <p14:creationId xmlns:p14="http://schemas.microsoft.com/office/powerpoint/2010/main" val="178976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C7631A-C3BB-4D30-B8FC-1F9DFF0A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</a:t>
            </a:fld>
            <a:endParaRPr lang="cs-CZ"/>
          </a:p>
        </p:txBody>
      </p:sp>
      <p:pic>
        <p:nvPicPr>
          <p:cNvPr id="9" name="Picture 2" descr="znak Česka">
            <a:extLst>
              <a:ext uri="{FF2B5EF4-FFF2-40B4-BE49-F238E27FC236}">
                <a16:creationId xmlns:a16="http://schemas.microsoft.com/office/drawing/2014/main" id="{A32C06B9-0EE9-4749-8EEA-7A893ABE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73" y="0"/>
            <a:ext cx="857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F1F7F261-DE20-4580-8935-9B95CCDBA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479380"/>
              </p:ext>
            </p:extLst>
          </p:nvPr>
        </p:nvGraphicFramePr>
        <p:xfrm>
          <a:off x="0" y="87549"/>
          <a:ext cx="12192000" cy="597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982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C7631A-C3BB-4D30-B8FC-1F9DFF0A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C961D6B-BCEA-4C3B-9782-0428ADD6D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602739"/>
              </p:ext>
            </p:extLst>
          </p:nvPr>
        </p:nvGraphicFramePr>
        <p:xfrm>
          <a:off x="250281" y="184346"/>
          <a:ext cx="11870383" cy="588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znak Česka">
            <a:extLst>
              <a:ext uri="{FF2B5EF4-FFF2-40B4-BE49-F238E27FC236}">
                <a16:creationId xmlns:a16="http://schemas.microsoft.com/office/drawing/2014/main" id="{A32C06B9-0EE9-4749-8EEA-7A893ABE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73" y="0"/>
            <a:ext cx="857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C40510F-D592-4D67-B61C-7B7C92A33B8D}"/>
              </a:ext>
            </a:extLst>
          </p:cNvPr>
          <p:cNvSpPr txBox="1"/>
          <p:nvPr/>
        </p:nvSpPr>
        <p:spPr>
          <a:xfrm>
            <a:off x="2587557" y="1128408"/>
            <a:ext cx="452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+6,1 %                                                      +26,5 %</a:t>
            </a:r>
          </a:p>
        </p:txBody>
      </p:sp>
    </p:spTree>
    <p:extLst>
      <p:ext uri="{BB962C8B-B14F-4D97-AF65-F5344CB8AC3E}">
        <p14:creationId xmlns:p14="http://schemas.microsoft.com/office/powerpoint/2010/main" val="271564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0663A3-4D6C-4DA4-AD5E-E0AF263E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5</a:t>
            </a:fld>
            <a:endParaRPr lang="cs-CZ"/>
          </a:p>
        </p:txBody>
      </p:sp>
      <p:pic>
        <p:nvPicPr>
          <p:cNvPr id="6" name="Picture 2" descr="znak Česka">
            <a:extLst>
              <a:ext uri="{FF2B5EF4-FFF2-40B4-BE49-F238E27FC236}">
                <a16:creationId xmlns:a16="http://schemas.microsoft.com/office/drawing/2014/main" id="{E8E7C6EB-2BDE-4D61-982D-0F86F16A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73" y="0"/>
            <a:ext cx="857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4BFAB5F7-8E78-49E4-93C7-6564B20081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554502"/>
              </p:ext>
            </p:extLst>
          </p:nvPr>
        </p:nvGraphicFramePr>
        <p:xfrm>
          <a:off x="97277" y="77821"/>
          <a:ext cx="12094723" cy="598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745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B36B55-2553-42F4-91B6-21A94D22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6</a:t>
            </a:fld>
            <a:endParaRPr lang="cs-CZ"/>
          </a:p>
        </p:txBody>
      </p:sp>
      <p:pic>
        <p:nvPicPr>
          <p:cNvPr id="10" name="Picture 2" descr="znak Česka">
            <a:extLst>
              <a:ext uri="{FF2B5EF4-FFF2-40B4-BE49-F238E27FC236}">
                <a16:creationId xmlns:a16="http://schemas.microsoft.com/office/drawing/2014/main" id="{24B06A96-AABA-4D14-B61D-9EC8B047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73" y="0"/>
            <a:ext cx="857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7CC446D4-51FC-4FFE-A4D4-42CF0A831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58933"/>
              </p:ext>
            </p:extLst>
          </p:nvPr>
        </p:nvGraphicFramePr>
        <p:xfrm>
          <a:off x="250281" y="87549"/>
          <a:ext cx="11941719" cy="597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35DA5102-30DD-4373-A727-B771BA213CA4}"/>
              </a:ext>
            </a:extLst>
          </p:cNvPr>
          <p:cNvSpPr txBox="1"/>
          <p:nvPr/>
        </p:nvSpPr>
        <p:spPr>
          <a:xfrm>
            <a:off x="2548647" y="705534"/>
            <a:ext cx="453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+4,5 %                                                      +536,9 %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5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CF78F3-4EF4-4183-99BB-2D1DC3F4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7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27D67F-087C-45B5-8136-51CA0B26D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99260" y="30905"/>
            <a:ext cx="963036" cy="94990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8B3FA239-6C51-4026-AE70-506C33CB9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253962"/>
              </p:ext>
            </p:extLst>
          </p:nvPr>
        </p:nvGraphicFramePr>
        <p:xfrm>
          <a:off x="129704" y="30905"/>
          <a:ext cx="11932592" cy="614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01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CF78F3-4EF4-4183-99BB-2D1DC3F4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8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27D67F-087C-45B5-8136-51CA0B26D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99260" y="30905"/>
            <a:ext cx="963036" cy="949903"/>
          </a:xfrm>
          <a:prstGeom prst="rect">
            <a:avLst/>
          </a:prstGeom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24F5C89-B967-438B-8288-A08D46A4A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110806"/>
              </p:ext>
            </p:extLst>
          </p:nvPr>
        </p:nvGraphicFramePr>
        <p:xfrm>
          <a:off x="129704" y="108155"/>
          <a:ext cx="11932592" cy="602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4364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CF78F3-4EF4-4183-99BB-2D1DC3F4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9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27D67F-087C-45B5-8136-51CA0B26D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99260" y="30905"/>
            <a:ext cx="963036" cy="949903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2AE8D4E-70EA-4FDE-BB8B-AA393D631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299890"/>
              </p:ext>
            </p:extLst>
          </p:nvPr>
        </p:nvGraphicFramePr>
        <p:xfrm>
          <a:off x="129704" y="107004"/>
          <a:ext cx="11932592" cy="595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8F04F3AC-5F48-4AD5-B06D-A1B9ACBC5851}"/>
              </a:ext>
            </a:extLst>
          </p:cNvPr>
          <p:cNvSpPr txBox="1"/>
          <p:nvPr/>
        </p:nvSpPr>
        <p:spPr>
          <a:xfrm>
            <a:off x="2500009" y="1099226"/>
            <a:ext cx="441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+6,5 %                                                      +27,7 %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7511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541</Words>
  <Application>Microsoft Office PowerPoint</Application>
  <PresentationFormat>Širokoúhlá obrazovka</PresentationFormat>
  <Paragraphs>123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Motiv Office</vt:lpstr>
      <vt:lpstr>EXPORT  v době covidové (národní pojetí)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Kramperová - HATcom</dc:creator>
  <cp:lastModifiedBy>Petra Kopecka</cp:lastModifiedBy>
  <cp:revision>42</cp:revision>
  <cp:lastPrinted>2021-07-13T15:56:53Z</cp:lastPrinted>
  <dcterms:created xsi:type="dcterms:W3CDTF">2021-01-13T10:03:13Z</dcterms:created>
  <dcterms:modified xsi:type="dcterms:W3CDTF">2021-07-14T06:09:33Z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2021-07-14T06:06:14Z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>7ebb09fe-0cdc-44d4-b7c6-6ab271a80c33</vt:lpwstr>
  </property>
  <property fmtid="{D5CDD505-2E9C-101B-9397-08002B2CF9AE}" pid="8" name="MSIP_Label_2a6524ed-fb1a-49fd-bafe-15c5e5ffd047_ContentBits">
    <vt:lpwstr>0</vt:lpwstr>
  </property>
</Properties>
</file>