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92" r:id="rId4"/>
    <p:sldId id="309" r:id="rId5"/>
    <p:sldId id="321" r:id="rId6"/>
    <p:sldId id="311" r:id="rId7"/>
    <p:sldId id="301" r:id="rId8"/>
    <p:sldId id="273" r:id="rId9"/>
    <p:sldId id="319" r:id="rId10"/>
    <p:sldId id="320" r:id="rId11"/>
    <p:sldId id="288" r:id="rId12"/>
    <p:sldId id="323" r:id="rId13"/>
    <p:sldId id="318" r:id="rId14"/>
    <p:sldId id="316" r:id="rId15"/>
    <p:sldId id="322" r:id="rId16"/>
    <p:sldId id="314" r:id="rId17"/>
    <p:sldId id="317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Exportn&#237;%20indexy\IAE\AIE%20&#269;erve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&#268;NB%20intervence%20a%20D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&#268;NB%20intervence%20a%20DR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&#268;NB%20intervence%20a%20D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&#268;NB%20intervence%20a%20D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&#268;NB%20intervence%20a%20DR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ata\Atas\Asociace%20export&#233;r&#367;\Zahrani&#269;n&#237;%20obchod%20&#268;R\Export%20&#268;R\&#268;NB%20intervence%20a%20DR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&#344;EDITEL&#201;\&#344;O\Kurzy\Devizov&#233;%20kurzy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&#344;EDITEL&#201;\&#344;O\Kurzy\Devizov&#233;%20kurzy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ata\Atas\Asociace%20export&#233;r&#367;\Zahrani&#269;n&#237;%20obchod%20&#268;R\Export%20&#268;R\&#268;NB%20intervence%20a%20D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ZO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Exportn&#237;%20indexy\IAE\IAEn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ZO%20201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Export%20p&#345;eshr%20a%20n&#225;r.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Export%20p&#345;eshr%20a%20n&#225;r.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\Atas\Asociace%20export&#233;r&#367;\Exportn&#237;%20indexy\IAE\AIE%20&#269;erv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'Původní model (Model 1)'!$N$139:$N$147</c:f>
              <c:numCache>
                <c:formatCode>0.0</c:formatCode>
                <c:ptCount val="9"/>
                <c:pt idx="0">
                  <c:v>10.8878200095787</c:v>
                </c:pt>
                <c:pt idx="1">
                  <c:v>8.39032226495533</c:v>
                </c:pt>
                <c:pt idx="2">
                  <c:v>8.8445238003008804</c:v>
                </c:pt>
                <c:pt idx="3">
                  <c:v>9.6975109923085494</c:v>
                </c:pt>
                <c:pt idx="4">
                  <c:v>11.5653067533532</c:v>
                </c:pt>
                <c:pt idx="5">
                  <c:v>11.453655711808601</c:v>
                </c:pt>
                <c:pt idx="6">
                  <c:v>11.533400563754499</c:v>
                </c:pt>
                <c:pt idx="7">
                  <c:v>12.843393463805601</c:v>
                </c:pt>
                <c:pt idx="8">
                  <c:v>10.9080655511102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01024"/>
        <c:axId val="88403328"/>
      </c:barChart>
      <c:catAx>
        <c:axId val="8840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88403328"/>
        <c:crosses val="autoZero"/>
        <c:auto val="1"/>
        <c:lblAlgn val="ctr"/>
        <c:lblOffset val="100"/>
        <c:noMultiLvlLbl val="0"/>
      </c:catAx>
      <c:valAx>
        <c:axId val="884033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8840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Nezam!$M$3:$M$7</c:f>
              <c:strCache>
                <c:ptCount val="5"/>
                <c:pt idx="0">
                  <c:v>5/13</c:v>
                </c:pt>
                <c:pt idx="1">
                  <c:v>5/14</c:v>
                </c:pt>
                <c:pt idx="2">
                  <c:v>5/15</c:v>
                </c:pt>
                <c:pt idx="3">
                  <c:v>5/16</c:v>
                </c:pt>
                <c:pt idx="4">
                  <c:v>5/17</c:v>
                </c:pt>
              </c:strCache>
            </c:strRef>
          </c:cat>
          <c:val>
            <c:numRef>
              <c:f>Nezam!$N$3:$N$7</c:f>
              <c:numCache>
                <c:formatCode>#,##0</c:formatCode>
                <c:ptCount val="5"/>
                <c:pt idx="0">
                  <c:v>547463</c:v>
                </c:pt>
                <c:pt idx="1">
                  <c:v>549973</c:v>
                </c:pt>
                <c:pt idx="2">
                  <c:v>465689</c:v>
                </c:pt>
                <c:pt idx="3">
                  <c:v>394789</c:v>
                </c:pt>
                <c:pt idx="4">
                  <c:v>309000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22176"/>
        <c:axId val="106328064"/>
      </c:barChart>
      <c:catAx>
        <c:axId val="10632217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06328064"/>
        <c:crosses val="autoZero"/>
        <c:auto val="1"/>
        <c:lblAlgn val="ctr"/>
        <c:lblOffset val="100"/>
        <c:noMultiLvlLbl val="0"/>
      </c:catAx>
      <c:valAx>
        <c:axId val="106328064"/>
        <c:scaling>
          <c:orientation val="minMax"/>
          <c:min val="3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6322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Nezam!$M$3:$M$7</c:f>
              <c:strCache>
                <c:ptCount val="5"/>
                <c:pt idx="0">
                  <c:v>5/13</c:v>
                </c:pt>
                <c:pt idx="1">
                  <c:v>5/14</c:v>
                </c:pt>
                <c:pt idx="2">
                  <c:v>5/15</c:v>
                </c:pt>
                <c:pt idx="3">
                  <c:v>5/16</c:v>
                </c:pt>
                <c:pt idx="4">
                  <c:v>5/17</c:v>
                </c:pt>
              </c:strCache>
            </c:strRef>
          </c:cat>
          <c:val>
            <c:numRef>
              <c:f>Nezam!$O$3:$O$7</c:f>
              <c:numCache>
                <c:formatCode>d\-mmm</c:formatCode>
                <c:ptCount val="5"/>
                <c:pt idx="0" formatCode="General">
                  <c:v>7.5</c:v>
                </c:pt>
                <c:pt idx="1">
                  <c:v>7.5</c:v>
                </c:pt>
                <c:pt idx="2">
                  <c:v>6.1</c:v>
                </c:pt>
                <c:pt idx="3">
                  <c:v>5.4</c:v>
                </c:pt>
                <c:pt idx="4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02560"/>
        <c:axId val="106404096"/>
      </c:barChart>
      <c:catAx>
        <c:axId val="10640256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06404096"/>
        <c:crosses val="autoZero"/>
        <c:auto val="1"/>
        <c:lblAlgn val="ctr"/>
        <c:lblOffset val="100"/>
        <c:noMultiLvlLbl val="0"/>
      </c:catAx>
      <c:valAx>
        <c:axId val="106404096"/>
        <c:scaling>
          <c:orientation val="minMax"/>
          <c:max val="8"/>
          <c:min val="4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06402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Nezam!$M$3:$M$7</c:f>
              <c:strCache>
                <c:ptCount val="5"/>
                <c:pt idx="0">
                  <c:v>5/13</c:v>
                </c:pt>
                <c:pt idx="1">
                  <c:v>5/14</c:v>
                </c:pt>
                <c:pt idx="2">
                  <c:v>5/15</c:v>
                </c:pt>
                <c:pt idx="3">
                  <c:v>5/16</c:v>
                </c:pt>
                <c:pt idx="4">
                  <c:v>5/17</c:v>
                </c:pt>
              </c:strCache>
            </c:strRef>
          </c:cat>
          <c:val>
            <c:numRef>
              <c:f>Nezam!$Q$3:$Q$7</c:f>
              <c:numCache>
                <c:formatCode>0.0</c:formatCode>
                <c:ptCount val="5"/>
                <c:pt idx="0">
                  <c:v>12.8</c:v>
                </c:pt>
                <c:pt idx="1">
                  <c:v>11.5</c:v>
                </c:pt>
                <c:pt idx="2">
                  <c:v>5</c:v>
                </c:pt>
                <c:pt idx="3">
                  <c:v>3.1</c:v>
                </c:pt>
                <c:pt idx="4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12672"/>
        <c:axId val="106426752"/>
      </c:barChart>
      <c:catAx>
        <c:axId val="10641267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06426752"/>
        <c:crosses val="autoZero"/>
        <c:auto val="1"/>
        <c:lblAlgn val="ctr"/>
        <c:lblOffset val="100"/>
        <c:noMultiLvlLbl val="0"/>
      </c:catAx>
      <c:valAx>
        <c:axId val="106426752"/>
        <c:scaling>
          <c:orientation val="minMax"/>
          <c:max val="14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06412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7663705048569"/>
          <c:y val="3.3267216203403303E-2"/>
          <c:w val="0.88152336294951428"/>
          <c:h val="0.9334655675931934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50304"/>
        <c:axId val="106460288"/>
      </c:barChart>
      <c:catAx>
        <c:axId val="106450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cs-CZ"/>
          </a:p>
        </c:txPr>
        <c:crossAx val="106460288"/>
        <c:crosses val="autoZero"/>
        <c:auto val="1"/>
        <c:lblAlgn val="ctr"/>
        <c:lblOffset val="100"/>
        <c:noMultiLvlLbl val="0"/>
      </c:catAx>
      <c:valAx>
        <c:axId val="1064602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06450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7663705048569"/>
          <c:y val="3.3267216203403303E-2"/>
          <c:w val="0.88152336294951428"/>
          <c:h val="0.933465567593193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2.9548797006454562E-3"/>
                  <c:y val="-1.5200012895850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Inter.dopad!$J$33:$J$35</c:f>
              <c:strCache>
                <c:ptCount val="3"/>
                <c:pt idx="0">
                  <c:v>EXPORT</c:v>
                </c:pt>
                <c:pt idx="1">
                  <c:v>IMPORT</c:v>
                </c:pt>
                <c:pt idx="2">
                  <c:v>BILANCE ZO</c:v>
                </c:pt>
              </c:strCache>
            </c:strRef>
          </c:cat>
          <c:val>
            <c:numRef>
              <c:f>Inter.dopad!$K$33:$K$35</c:f>
              <c:numCache>
                <c:formatCode>#,##0.0</c:formatCode>
                <c:ptCount val="3"/>
                <c:pt idx="0">
                  <c:v>1366.3709626399611</c:v>
                </c:pt>
                <c:pt idx="1">
                  <c:v>-1208.8814955321729</c:v>
                </c:pt>
                <c:pt idx="2">
                  <c:v>157.48946710778819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81920"/>
        <c:axId val="106647552"/>
      </c:barChart>
      <c:catAx>
        <c:axId val="106481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cs-CZ"/>
          </a:p>
        </c:txPr>
        <c:crossAx val="106647552"/>
        <c:crosses val="autoZero"/>
        <c:auto val="1"/>
        <c:lblAlgn val="ctr"/>
        <c:lblOffset val="100"/>
        <c:noMultiLvlLbl val="0"/>
      </c:catAx>
      <c:valAx>
        <c:axId val="1066475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0648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1.9444663167104113E-2"/>
                  <c:y val="-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Inter.dopad!$M$33:$M$34</c:f>
              <c:strCache>
                <c:ptCount val="2"/>
                <c:pt idx="0">
                  <c:v>2013/11</c:v>
                </c:pt>
                <c:pt idx="1">
                  <c:v>2017/03</c:v>
                </c:pt>
              </c:strCache>
            </c:strRef>
          </c:cat>
          <c:val>
            <c:numRef>
              <c:f>Inter.dopad!$N$33:$N$34</c:f>
              <c:numCache>
                <c:formatCode>#,##0</c:formatCode>
                <c:ptCount val="2"/>
                <c:pt idx="0">
                  <c:v>596833</c:v>
                </c:pt>
                <c:pt idx="1">
                  <c:v>356100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81856"/>
        <c:axId val="106683392"/>
      </c:barChart>
      <c:catAx>
        <c:axId val="10668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06683392"/>
        <c:crosses val="autoZero"/>
        <c:auto val="1"/>
        <c:lblAlgn val="ctr"/>
        <c:lblOffset val="100"/>
        <c:noMultiLvlLbl val="0"/>
      </c:catAx>
      <c:valAx>
        <c:axId val="1066833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6681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576896"/>
        <c:axId val="106603264"/>
      </c:barChart>
      <c:catAx>
        <c:axId val="10657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06603264"/>
        <c:crosses val="autoZero"/>
        <c:auto val="1"/>
        <c:lblAlgn val="ctr"/>
        <c:lblOffset val="100"/>
        <c:noMultiLvlLbl val="0"/>
      </c:catAx>
      <c:valAx>
        <c:axId val="1066032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06576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List1!$H$60:$I$60</c:f>
              <c:strCache>
                <c:ptCount val="2"/>
                <c:pt idx="0">
                  <c:v>2017 do 5.4.</c:v>
                </c:pt>
                <c:pt idx="1">
                  <c:v>2017 od 6.4.</c:v>
                </c:pt>
              </c:strCache>
            </c:strRef>
          </c:cat>
          <c:val>
            <c:numRef>
              <c:f>List1!$H$61:$I$61</c:f>
              <c:numCache>
                <c:formatCode>0.000</c:formatCode>
                <c:ptCount val="2"/>
                <c:pt idx="0">
                  <c:v>27.021691176470576</c:v>
                </c:pt>
                <c:pt idx="1">
                  <c:v>26.505086206896557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33952"/>
        <c:axId val="106735488"/>
      </c:barChart>
      <c:catAx>
        <c:axId val="10673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106735488"/>
        <c:crosses val="autoZero"/>
        <c:auto val="1"/>
        <c:lblAlgn val="ctr"/>
        <c:lblOffset val="100"/>
        <c:noMultiLvlLbl val="0"/>
      </c:catAx>
      <c:valAx>
        <c:axId val="106735488"/>
        <c:scaling>
          <c:orientation val="minMax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10673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13920"/>
        <c:axId val="90115456"/>
      </c:barChart>
      <c:catAx>
        <c:axId val="9011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90115456"/>
        <c:crosses val="autoZero"/>
        <c:auto val="1"/>
        <c:lblAlgn val="ctr"/>
        <c:lblOffset val="100"/>
        <c:noMultiLvlLbl val="0"/>
      </c:catAx>
      <c:valAx>
        <c:axId val="901154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901139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List1!$H$63:$I$63</c:f>
              <c:strCache>
                <c:ptCount val="2"/>
                <c:pt idx="0">
                  <c:v>5.4.</c:v>
                </c:pt>
                <c:pt idx="1">
                  <c:v>10.6.</c:v>
                </c:pt>
              </c:strCache>
            </c:strRef>
          </c:cat>
          <c:val>
            <c:numRef>
              <c:f>List1!$H$64:$I$64</c:f>
              <c:numCache>
                <c:formatCode>0.000</c:formatCode>
                <c:ptCount val="2"/>
                <c:pt idx="0">
                  <c:v>27.06</c:v>
                </c:pt>
                <c:pt idx="1">
                  <c:v>26.094999999999999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68320"/>
        <c:axId val="107365120"/>
      </c:barChart>
      <c:catAx>
        <c:axId val="9016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cs-CZ"/>
          </a:p>
        </c:txPr>
        <c:crossAx val="107365120"/>
        <c:crosses val="autoZero"/>
        <c:auto val="1"/>
        <c:lblAlgn val="ctr"/>
        <c:lblOffset val="100"/>
        <c:noMultiLvlLbl val="0"/>
      </c:catAx>
      <c:valAx>
        <c:axId val="10736512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9016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2.7778697120020364E-3"/>
                  <c:y val="-8.3033272195161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80918349599769E-3"/>
                  <c:y val="-1.222703227221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091853840428202E-5"/>
                  <c:y val="0.22890182139248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'Nár '!$W$113:$W$117</c:f>
              <c:numCache>
                <c:formatCode>#,##0.0_ ;[Red]\-#,##0.0\ </c:formatCode>
                <c:ptCount val="5"/>
                <c:pt idx="0">
                  <c:v>10.185653483142573</c:v>
                </c:pt>
                <c:pt idx="1">
                  <c:v>0.69683177153056874</c:v>
                </c:pt>
                <c:pt idx="2">
                  <c:v>13.627173749709726</c:v>
                </c:pt>
                <c:pt idx="3">
                  <c:v>-2.8544787237398879</c:v>
                </c:pt>
                <c:pt idx="4">
                  <c:v>10.160164973127749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58272"/>
        <c:axId val="107177088"/>
      </c:barChart>
      <c:catAx>
        <c:axId val="8835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107177088"/>
        <c:crosses val="autoZero"/>
        <c:auto val="1"/>
        <c:lblAlgn val="ctr"/>
        <c:lblOffset val="100"/>
        <c:noMultiLvlLbl val="0"/>
      </c:catAx>
      <c:valAx>
        <c:axId val="107177088"/>
        <c:scaling>
          <c:orientation val="minMax"/>
          <c:max val="16"/>
          <c:min val="-4"/>
        </c:scaling>
        <c:delete val="0"/>
        <c:axPos val="l"/>
        <c:majorGridlines/>
        <c:numFmt formatCode="#,##0.0_ ;[Red]\-#,##0.0\ 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883582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97888"/>
        <c:axId val="107399424"/>
      </c:barChart>
      <c:catAx>
        <c:axId val="107397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07399424"/>
        <c:crosses val="autoZero"/>
        <c:auto val="1"/>
        <c:lblAlgn val="ctr"/>
        <c:lblOffset val="100"/>
        <c:noMultiLvlLbl val="0"/>
      </c:catAx>
      <c:valAx>
        <c:axId val="1073994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07397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accent1"/>
              </a:solidFill>
            </a:ln>
          </c:spPr>
          <c:invertIfNegative val="0"/>
          <c:dLbls>
            <c:txPr>
              <a:bodyPr rot="-2400000"/>
              <a:lstStyle/>
              <a:p>
                <a:pPr>
                  <a:defRPr sz="20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Inter!$T$2:$T$6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Inter!$U$2:$U$6</c:f>
              <c:numCache>
                <c:formatCode>0.0</c:formatCode>
                <c:ptCount val="5"/>
                <c:pt idx="0">
                  <c:v>202.5</c:v>
                </c:pt>
                <c:pt idx="1">
                  <c:v>0</c:v>
                </c:pt>
                <c:pt idx="2">
                  <c:v>243.39999999999998</c:v>
                </c:pt>
                <c:pt idx="3">
                  <c:v>456.20000000000005</c:v>
                </c:pt>
                <c:pt idx="4">
                  <c:v>1149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132800"/>
        <c:axId val="107134336"/>
      </c:barChart>
      <c:catAx>
        <c:axId val="10713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cs-CZ"/>
          </a:p>
        </c:txPr>
        <c:crossAx val="107134336"/>
        <c:crosses val="autoZero"/>
        <c:auto val="1"/>
        <c:lblAlgn val="ctr"/>
        <c:lblOffset val="100"/>
        <c:noMultiLvlLbl val="0"/>
      </c:catAx>
      <c:valAx>
        <c:axId val="1071343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07132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2.7778697120020364E-3"/>
                  <c:y val="-8.3033272195161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80918349599769E-3"/>
                  <c:y val="-1.222703227221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850149855252538E-3"/>
                  <c:y val="-2.521777990041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'Nár '!$AE$113:$AE$117</c:f>
              <c:numCache>
                <c:formatCode>0.0</c:formatCode>
                <c:ptCount val="5"/>
                <c:pt idx="0">
                  <c:v>0.16877589376598223</c:v>
                </c:pt>
                <c:pt idx="1">
                  <c:v>5.7316733601071093</c:v>
                </c:pt>
                <c:pt idx="2">
                  <c:v>8.6868618475484141</c:v>
                </c:pt>
                <c:pt idx="3">
                  <c:v>13.336441488970124</c:v>
                </c:pt>
                <c:pt idx="4">
                  <c:v>15.40588711470528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23488"/>
        <c:axId val="106225024"/>
      </c:barChart>
      <c:catAx>
        <c:axId val="106223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106225024"/>
        <c:crosses val="autoZero"/>
        <c:auto val="1"/>
        <c:lblAlgn val="ctr"/>
        <c:lblOffset val="100"/>
        <c:noMultiLvlLbl val="0"/>
      </c:catAx>
      <c:valAx>
        <c:axId val="106225024"/>
        <c:scaling>
          <c:orientation val="minMax"/>
          <c:max val="16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106223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17760"/>
        <c:axId val="105734912"/>
      </c:barChart>
      <c:catAx>
        <c:axId val="105717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cs-CZ"/>
          </a:p>
        </c:txPr>
        <c:crossAx val="105734912"/>
        <c:crosses val="autoZero"/>
        <c:auto val="1"/>
        <c:lblAlgn val="ctr"/>
        <c:lblOffset val="100"/>
        <c:noMultiLvlLbl val="0"/>
      </c:catAx>
      <c:valAx>
        <c:axId val="105734912"/>
        <c:scaling>
          <c:orientation val="minMax"/>
          <c:min val="-3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5717760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2.7778697120020104E-3"/>
                  <c:y val="0.10639884366125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80918349599769E-3"/>
                  <c:y val="0.19423658630073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993693672319201E-3"/>
                  <c:y val="0.82272219384775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26122713652455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'Nár '!$V$113:$V$117</c:f>
              <c:numCache>
                <c:formatCode>#,##0_ ;[Red]\-#,##0\ </c:formatCode>
                <c:ptCount val="5"/>
                <c:pt idx="0">
                  <c:v>-66</c:v>
                </c:pt>
                <c:pt idx="1">
                  <c:v>-1629</c:v>
                </c:pt>
                <c:pt idx="2">
                  <c:v>2193</c:v>
                </c:pt>
                <c:pt idx="3">
                  <c:v>-13799</c:v>
                </c:pt>
                <c:pt idx="4">
                  <c:v>-2869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59104"/>
        <c:axId val="105760640"/>
      </c:barChart>
      <c:catAx>
        <c:axId val="10575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105760640"/>
        <c:crosses val="autoZero"/>
        <c:auto val="1"/>
        <c:lblAlgn val="ctr"/>
        <c:lblOffset val="100"/>
        <c:noMultiLvlLbl val="0"/>
      </c:catAx>
      <c:valAx>
        <c:axId val="105760640"/>
        <c:scaling>
          <c:orientation val="minMax"/>
          <c:max val="3000"/>
          <c:min val="-15000"/>
        </c:scaling>
        <c:delete val="0"/>
        <c:axPos val="l"/>
        <c:majorGridlines/>
        <c:numFmt formatCode="#,##0_ ;[Red]\-#,##0\ 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105759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88928"/>
        <c:axId val="105790464"/>
      </c:barChart>
      <c:catAx>
        <c:axId val="105788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105790464"/>
        <c:crosses val="autoZero"/>
        <c:auto val="1"/>
        <c:lblAlgn val="ctr"/>
        <c:lblOffset val="100"/>
        <c:noMultiLvlLbl val="0"/>
      </c:catAx>
      <c:valAx>
        <c:axId val="105790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5788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25792"/>
        <c:axId val="105827328"/>
      </c:barChart>
      <c:catAx>
        <c:axId val="10582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05827328"/>
        <c:crosses val="autoZero"/>
        <c:auto val="1"/>
        <c:lblAlgn val="ctr"/>
        <c:lblOffset val="100"/>
        <c:noMultiLvlLbl val="0"/>
      </c:catAx>
      <c:valAx>
        <c:axId val="105827328"/>
        <c:scaling>
          <c:orientation val="minMax"/>
          <c:min val="15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0582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54176"/>
        <c:axId val="106355712"/>
      </c:barChart>
      <c:catAx>
        <c:axId val="1063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06355712"/>
        <c:crosses val="autoZero"/>
        <c:auto val="1"/>
        <c:lblAlgn val="ctr"/>
        <c:lblOffset val="100"/>
        <c:noMultiLvlLbl val="0"/>
      </c:catAx>
      <c:valAx>
        <c:axId val="106355712"/>
        <c:scaling>
          <c:orientation val="minMax"/>
          <c:max val="3400"/>
          <c:min val="15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06354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('Původní model (Model 1)'!$L$138,'Původní model (Model 1)'!$N$138)</c:f>
              <c:strCache>
                <c:ptCount val="2"/>
                <c:pt idx="0">
                  <c:v>Export</c:v>
                </c:pt>
                <c:pt idx="1">
                  <c:v>IE</c:v>
                </c:pt>
              </c:strCache>
            </c:strRef>
          </c:cat>
          <c:val>
            <c:numRef>
              <c:f>('Původní model (Model 1)'!$L$143,'Původní model (Model 1)'!$O$143)</c:f>
              <c:numCache>
                <c:formatCode>0.0</c:formatCode>
                <c:ptCount val="2"/>
                <c:pt idx="0" formatCode="General">
                  <c:v>6.3</c:v>
                </c:pt>
                <c:pt idx="1">
                  <c:v>9.8770967640993312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36928"/>
        <c:axId val="106246912"/>
      </c:barChart>
      <c:catAx>
        <c:axId val="106236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106246912"/>
        <c:crosses val="autoZero"/>
        <c:auto val="1"/>
        <c:lblAlgn val="ctr"/>
        <c:lblOffset val="100"/>
        <c:noMultiLvlLbl val="0"/>
      </c:catAx>
      <c:valAx>
        <c:axId val="10624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106236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0.10326</cdr:x>
      <cdr:y>0.083</cdr:y>
    </cdr:from>
    <cdr:to>
      <cdr:x>0.38696</cdr:x>
      <cdr:y>0.15992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034143" y="446315"/>
          <a:ext cx="2841172" cy="413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000" b="1" smtClean="0">
              <a:latin typeface="Calibri"/>
            </a:rPr>
            <a:t>Δ</a:t>
          </a:r>
          <a:r>
            <a:rPr lang="cs-CZ" sz="2000" b="1" smtClean="0">
              <a:latin typeface="Calibri"/>
            </a:rPr>
            <a:t> = 3,6 p.b. = 50,5 mld Kč</a:t>
          </a:r>
          <a:endParaRPr lang="cs-CZ" sz="20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0.55379</cdr:x>
      <cdr:y>0.03804</cdr:y>
    </cdr:from>
    <cdr:to>
      <cdr:x>0.90034</cdr:x>
      <cdr:y>0.08621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323114" y="206633"/>
          <a:ext cx="3331029" cy="26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0.73386</cdr:x>
      <cdr:y>0.02813</cdr:y>
    </cdr:from>
    <cdr:to>
      <cdr:x>0.94677</cdr:x>
      <cdr:y>0.12232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7053944" y="152791"/>
          <a:ext cx="2046514" cy="511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800" b="1" smtClean="0"/>
            <a:t>∆ 240 733</a:t>
          </a:r>
        </a:p>
        <a:p xmlns:a="http://schemas.openxmlformats.org/drawingml/2006/main">
          <a:endParaRPr lang="cs-CZ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0.13844</cdr:x>
      <cdr:y>0.06737</cdr:y>
    </cdr:from>
    <cdr:to>
      <cdr:x>0.31477</cdr:x>
      <cdr:y>0.26947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389471" y="336849"/>
          <a:ext cx="1769794" cy="1010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smtClean="0"/>
            <a:t>∑ = 2 051,1</a:t>
          </a:r>
          <a:endParaRPr lang="cs-CZ" sz="24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3D50D-6E5D-4DE0-A57C-3CA23C52F66C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25E7-873A-4014-A850-79D4883679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5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C2-4AAD-47A8-8199-94DF486CE0F3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981-11A3-4696-A290-DDA61CE9F0C6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7E2B-29EB-41BE-A707-1300A6B8533F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3DDE-4524-4FB8-8256-8EC29CBF8E4E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E9F-DCF1-4E38-98D4-E3A41F7E875A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E2-E6C5-479B-8FA0-7E3A10D88198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8D00-0386-41E7-B751-7FBEAE9863C8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CE53-ED44-4AFA-AFA3-F781DCF97F76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A29-FC21-4E8B-8459-F8F715E1549E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6210-046C-4CD6-9F7F-9F53332C1FD3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F39F-9B28-4539-962A-45D972107762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2107-C407-43FB-92D5-6620FA99D719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6A9-C61A-4EDF-849C-CCADDDF1E4F3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D3EF-FD68-49A1-9AB6-49952861AA6D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40F-4816-4C5A-B6C2-9A8C3F2F80A8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756-E951-4166-9FD9-7A85AFFBB42E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A89CE-2727-4BFB-8AA0-18E3CA327BBF}" type="datetime1">
              <a:rPr lang="en-US" smtClean="0"/>
              <a:t>7/11/2017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anek@atas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63927" y="2279073"/>
            <a:ext cx="8915399" cy="2262781"/>
          </a:xfrm>
        </p:spPr>
        <p:txBody>
          <a:bodyPr/>
          <a:lstStyle/>
          <a:p>
            <a:pPr algn="ctr"/>
            <a:r>
              <a:rPr lang="cs-CZ" b="1" i="1" smtClean="0"/>
              <a:t> </a:t>
            </a:r>
            <a:r>
              <a:rPr lang="cs-CZ" sz="6000" b="1" i="1" smtClean="0"/>
              <a:t>Index exportu 2017-07 </a:t>
            </a:r>
            <a:endParaRPr lang="cs-CZ" sz="60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54" y="553350"/>
            <a:ext cx="2539657" cy="28571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28" y="183017"/>
            <a:ext cx="3990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9838" y="159672"/>
            <a:ext cx="11551534" cy="656755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Počet </a:t>
            </a:r>
            <a:r>
              <a:rPr lang="cs-CZ" sz="3000" b="1" dirty="0" err="1" smtClean="0">
                <a:solidFill>
                  <a:schemeClr val="tx1"/>
                </a:solidFill>
              </a:rPr>
              <a:t>nezaměst</a:t>
            </a:r>
            <a:r>
              <a:rPr lang="cs-CZ" sz="3000" b="1" dirty="0" smtClean="0">
                <a:solidFill>
                  <a:schemeClr val="tx1"/>
                </a:solidFill>
              </a:rPr>
              <a:t>. na volné </a:t>
            </a:r>
            <a:r>
              <a:rPr lang="cs-CZ" sz="3000" b="1" dirty="0" err="1" smtClean="0">
                <a:solidFill>
                  <a:schemeClr val="tx1"/>
                </a:solidFill>
              </a:rPr>
              <a:t>prac.místo</a:t>
            </a:r>
            <a:r>
              <a:rPr lang="cs-CZ" sz="3000" b="1" dirty="0" smtClean="0">
                <a:solidFill>
                  <a:schemeClr val="tx1"/>
                </a:solidFill>
              </a:rPr>
              <a:t> v ČR 2013 - 2017 </a:t>
            </a:r>
            <a:r>
              <a:rPr lang="cs-CZ" sz="2000" b="1" dirty="0" smtClean="0">
                <a:solidFill>
                  <a:schemeClr val="tx1"/>
                </a:solidFill>
              </a:rPr>
              <a:t>(květen)</a:t>
            </a:r>
            <a:endParaRPr lang="cs-CZ" sz="2000" b="1" dirty="0">
              <a:solidFill>
                <a:schemeClr val="tx1"/>
              </a:solidFill>
            </a:endParaRPr>
          </a:p>
          <a:p>
            <a:endParaRPr lang="cs-CZ" sz="1100" b="1" dirty="0" smtClean="0">
              <a:solidFill>
                <a:schemeClr val="tx1"/>
              </a:solidFill>
            </a:endParaRPr>
          </a:p>
          <a:p>
            <a:endParaRPr lang="cs-CZ" sz="11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196209"/>
              </p:ext>
            </p:extLst>
          </p:nvPr>
        </p:nvGraphicFramePr>
        <p:xfrm>
          <a:off x="1796004" y="807333"/>
          <a:ext cx="9755529" cy="554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5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20389" y="174457"/>
            <a:ext cx="5234050" cy="755118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cs-CZ" altLang="cs-CZ" sz="3200" b="1" dirty="0" smtClean="0">
                <a:solidFill>
                  <a:schemeClr val="tx1"/>
                </a:solidFill>
                <a:latin typeface="Arial" charset="0"/>
              </a:rPr>
              <a:t>ntervence </a:t>
            </a:r>
            <a:r>
              <a:rPr lang="cs-CZ" altLang="cs-CZ" sz="3200" b="1" dirty="0">
                <a:solidFill>
                  <a:schemeClr val="tx1"/>
                </a:solidFill>
                <a:latin typeface="Arial" charset="0"/>
              </a:rPr>
              <a:t>ČNB (</a:t>
            </a:r>
            <a:r>
              <a:rPr lang="cs-CZ" altLang="cs-CZ" sz="3200" b="1" dirty="0" err="1">
                <a:solidFill>
                  <a:schemeClr val="tx1"/>
                </a:solidFill>
                <a:latin typeface="Arial" charset="0"/>
              </a:rPr>
              <a:t>mld.Kč</a:t>
            </a:r>
            <a:r>
              <a:rPr lang="cs-CZ" altLang="cs-CZ" sz="3200" b="1" dirty="0">
                <a:solidFill>
                  <a:schemeClr val="tx1"/>
                </a:solidFill>
                <a:latin typeface="Arial" charset="0"/>
              </a:rPr>
              <a:t>):</a:t>
            </a:r>
          </a:p>
          <a:p>
            <a:r>
              <a:rPr lang="cs-CZ" sz="3000" b="1" dirty="0" smtClean="0">
                <a:solidFill>
                  <a:schemeClr val="tx1"/>
                </a:solidFill>
              </a:rPr>
              <a:t> </a:t>
            </a:r>
            <a:endParaRPr lang="cs-CZ" sz="1100" b="1" u="sng" dirty="0" smtClean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02971" y="10345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933790" y="804761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541137"/>
              </p:ext>
            </p:extLst>
          </p:nvPr>
        </p:nvGraphicFramePr>
        <p:xfrm>
          <a:off x="2095336" y="925285"/>
          <a:ext cx="8953664" cy="514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danek\AppData\Local\Microsoft\Windows\Temporary Internet Files\Content.IE5\DXT02UHO\ČNB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1" y="1022173"/>
            <a:ext cx="8668887" cy="55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7757" y="49643"/>
            <a:ext cx="8420296" cy="755118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solidFill>
                  <a:schemeClr val="tx1"/>
                </a:solidFill>
                <a:latin typeface="Arial" charset="0"/>
              </a:rPr>
              <a:t>Celkové dopady </a:t>
            </a:r>
            <a:r>
              <a:rPr lang="cs-CZ" altLang="cs-CZ" sz="3200" b="1" dirty="0">
                <a:solidFill>
                  <a:schemeClr val="tx1"/>
                </a:solidFill>
                <a:latin typeface="Arial" charset="0"/>
              </a:rPr>
              <a:t>intervence ČNB (</a:t>
            </a:r>
            <a:r>
              <a:rPr lang="cs-CZ" altLang="cs-CZ" sz="3200" b="1" dirty="0" err="1">
                <a:solidFill>
                  <a:schemeClr val="tx1"/>
                </a:solidFill>
                <a:latin typeface="Arial" charset="0"/>
              </a:rPr>
              <a:t>mld.Kč</a:t>
            </a:r>
            <a:r>
              <a:rPr lang="cs-CZ" altLang="cs-CZ" sz="3200" b="1" dirty="0">
                <a:solidFill>
                  <a:schemeClr val="tx1"/>
                </a:solidFill>
                <a:latin typeface="Arial" charset="0"/>
              </a:rPr>
              <a:t>):</a:t>
            </a:r>
          </a:p>
          <a:p>
            <a:r>
              <a:rPr lang="cs-CZ" sz="3000" b="1" dirty="0" smtClean="0">
                <a:solidFill>
                  <a:schemeClr val="tx1"/>
                </a:solidFill>
              </a:rPr>
              <a:t> </a:t>
            </a:r>
            <a:endParaRPr lang="cs-CZ" sz="1100" b="1" u="sng" dirty="0" smtClean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02971" y="10345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933790" y="804761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937139"/>
              </p:ext>
            </p:extLst>
          </p:nvPr>
        </p:nvGraphicFramePr>
        <p:xfrm>
          <a:off x="2095336" y="925285"/>
          <a:ext cx="8953664" cy="514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096788" y="1266426"/>
            <a:ext cx="709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Z toho 53% přímé dopady, 47% ze zabránění posilování koruny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0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2886" y="279416"/>
            <a:ext cx="11136087" cy="755118"/>
          </a:xfrm>
        </p:spPr>
        <p:txBody>
          <a:bodyPr>
            <a:noAutofit/>
          </a:bodyPr>
          <a:lstStyle/>
          <a:p>
            <a:r>
              <a:rPr lang="cs-CZ" altLang="cs-CZ" sz="3200" b="1" dirty="0" smtClean="0">
                <a:solidFill>
                  <a:schemeClr val="tx1"/>
                </a:solidFill>
                <a:latin typeface="Arial" charset="0"/>
              </a:rPr>
              <a:t>Změna počtu nezaměstnaných během intervence ČNB:</a:t>
            </a:r>
            <a:endParaRPr lang="cs-CZ" altLang="cs-CZ" sz="3200" b="1" dirty="0">
              <a:solidFill>
                <a:schemeClr val="tx1"/>
              </a:solidFill>
              <a:latin typeface="Arial" charset="0"/>
            </a:endParaRPr>
          </a:p>
          <a:p>
            <a:r>
              <a:rPr lang="cs-CZ" sz="3000" b="1" dirty="0" smtClean="0">
                <a:solidFill>
                  <a:schemeClr val="tx1"/>
                </a:solidFill>
              </a:rPr>
              <a:t> </a:t>
            </a:r>
            <a:endParaRPr lang="cs-CZ" sz="1100" b="1" u="sng" dirty="0" smtClean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02971" y="10345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933790" y="804761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906842"/>
              </p:ext>
            </p:extLst>
          </p:nvPr>
        </p:nvGraphicFramePr>
        <p:xfrm>
          <a:off x="1774371" y="881743"/>
          <a:ext cx="9612086" cy="543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9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4029" y="279416"/>
            <a:ext cx="11527971" cy="2822599"/>
          </a:xfrm>
        </p:spPr>
        <p:txBody>
          <a:bodyPr>
            <a:noAutofit/>
          </a:bodyPr>
          <a:lstStyle/>
          <a:p>
            <a:endParaRPr lang="cs-CZ" sz="3000" b="1" u="sng"/>
          </a:p>
          <a:p>
            <a:endParaRPr lang="cs-CZ" sz="3000" b="1" u="sng" smtClean="0"/>
          </a:p>
          <a:p>
            <a:endParaRPr lang="cs-CZ" sz="1100" b="1" u="sng" smtClean="0"/>
          </a:p>
          <a:p>
            <a:endParaRPr lang="cs-CZ" sz="1100" b="1" u="sng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690256" y="380999"/>
            <a:ext cx="610776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 smtClean="0">
                <a:latin typeface="Arial" charset="0"/>
              </a:rPr>
              <a:t>Průměrný kurz </a:t>
            </a:r>
            <a:r>
              <a:rPr lang="cs-CZ" altLang="cs-CZ" sz="2400" b="1" dirty="0" err="1" smtClean="0">
                <a:latin typeface="Arial" charset="0"/>
              </a:rPr>
              <a:t>EURa</a:t>
            </a:r>
            <a:r>
              <a:rPr lang="cs-CZ" altLang="cs-CZ" sz="2400" b="1" dirty="0" smtClean="0">
                <a:latin typeface="Arial" charset="0"/>
              </a:rPr>
              <a:t> ČNB 2017(Kč/EUR)</a:t>
            </a:r>
            <a:endParaRPr lang="cs-CZ" altLang="cs-CZ" sz="2400" b="1" dirty="0">
              <a:latin typeface="Arial" charset="0"/>
            </a:endParaRPr>
          </a:p>
          <a:p>
            <a:endParaRPr lang="cs-CZ" altLang="cs-CZ" sz="3200" b="1" dirty="0">
              <a:latin typeface="Arial" charset="0"/>
            </a:endParaRPr>
          </a:p>
          <a:p>
            <a:endParaRPr lang="cs-CZ" sz="3000" b="1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052702"/>
              </p:ext>
            </p:extLst>
          </p:nvPr>
        </p:nvGraphicFramePr>
        <p:xfrm>
          <a:off x="1719943" y="1186543"/>
          <a:ext cx="1000397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7374306" y="1473605"/>
            <a:ext cx="416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smtClean="0"/>
              <a:t>Koruna posílila v průměru o 1,9 %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smtClean="0"/>
              <a:t>Volatilita vzrostla o 3 281 % = 34 x</a:t>
            </a:r>
            <a:endParaRPr lang="cs-CZ" b="1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509220"/>
              </p:ext>
            </p:extLst>
          </p:nvPr>
        </p:nvGraphicFramePr>
        <p:xfrm>
          <a:off x="1792609" y="1088885"/>
          <a:ext cx="10061934" cy="526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22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4029" y="279416"/>
            <a:ext cx="11527971" cy="2822599"/>
          </a:xfrm>
        </p:spPr>
        <p:txBody>
          <a:bodyPr>
            <a:noAutofit/>
          </a:bodyPr>
          <a:lstStyle/>
          <a:p>
            <a:endParaRPr lang="cs-CZ" sz="3000" b="1" u="sng"/>
          </a:p>
          <a:p>
            <a:endParaRPr lang="cs-CZ" sz="3000" b="1" u="sng" smtClean="0"/>
          </a:p>
          <a:p>
            <a:endParaRPr lang="cs-CZ" sz="1100" b="1" u="sng" smtClean="0"/>
          </a:p>
          <a:p>
            <a:endParaRPr lang="cs-CZ" sz="1100" b="1" u="sng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690256" y="380999"/>
            <a:ext cx="618791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smtClean="0">
                <a:latin typeface="Arial" charset="0"/>
              </a:rPr>
              <a:t>Aktuální kurz EURa ČNB k datu (Kč/EUR)</a:t>
            </a:r>
            <a:endParaRPr lang="cs-CZ" altLang="cs-CZ" sz="2400" b="1">
              <a:latin typeface="Arial" charset="0"/>
            </a:endParaRPr>
          </a:p>
          <a:p>
            <a:endParaRPr lang="cs-CZ" altLang="cs-CZ" sz="3200" b="1">
              <a:latin typeface="Arial" charset="0"/>
            </a:endParaRPr>
          </a:p>
          <a:p>
            <a:endParaRPr lang="cs-CZ" sz="3000" b="1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526898"/>
              </p:ext>
            </p:extLst>
          </p:nvPr>
        </p:nvGraphicFramePr>
        <p:xfrm>
          <a:off x="1719943" y="1186543"/>
          <a:ext cx="1000397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8741228" y="1215087"/>
            <a:ext cx="2572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smtClean="0">
                <a:latin typeface="Calibri"/>
              </a:rPr>
              <a:t>Δ</a:t>
            </a:r>
            <a:r>
              <a:rPr lang="cs-CZ" sz="2000" b="1" smtClean="0">
                <a:latin typeface="Calibri"/>
              </a:rPr>
              <a:t> = 0,965 Kč, tj.  -3,6 %</a:t>
            </a:r>
            <a:endParaRPr lang="cs-CZ" sz="2000" b="1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724738"/>
              </p:ext>
            </p:extLst>
          </p:nvPr>
        </p:nvGraphicFramePr>
        <p:xfrm>
          <a:off x="1578429" y="1088885"/>
          <a:ext cx="10384971" cy="543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65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4029" y="279416"/>
            <a:ext cx="11527971" cy="2822599"/>
          </a:xfrm>
        </p:spPr>
        <p:txBody>
          <a:bodyPr>
            <a:noAutofit/>
          </a:bodyPr>
          <a:lstStyle/>
          <a:p>
            <a:endParaRPr lang="cs-CZ" sz="3000" b="1" u="sng"/>
          </a:p>
          <a:p>
            <a:endParaRPr lang="cs-CZ" sz="3000" b="1" u="sng" smtClean="0"/>
          </a:p>
          <a:p>
            <a:endParaRPr lang="cs-CZ" sz="1100" b="1" u="sng" smtClean="0"/>
          </a:p>
          <a:p>
            <a:endParaRPr lang="cs-CZ" sz="1100" b="1" u="sng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959427" y="391885"/>
            <a:ext cx="924804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3200" b="1" dirty="0" smtClean="0">
                <a:latin typeface="Arial" charset="0"/>
              </a:rPr>
              <a:t>Objemy intervence </a:t>
            </a:r>
            <a:r>
              <a:rPr lang="cs-CZ" altLang="cs-CZ" sz="3200" b="1" dirty="0">
                <a:latin typeface="Arial" charset="0"/>
              </a:rPr>
              <a:t>ČNB </a:t>
            </a:r>
            <a:r>
              <a:rPr lang="cs-CZ" altLang="cs-CZ" sz="3200" b="1" dirty="0" smtClean="0">
                <a:latin typeface="Arial" charset="0"/>
              </a:rPr>
              <a:t>v </a:t>
            </a:r>
            <a:r>
              <a:rPr lang="cs-CZ" altLang="cs-CZ" sz="3200" b="1" dirty="0" err="1" smtClean="0">
                <a:latin typeface="Arial" charset="0"/>
              </a:rPr>
              <a:t>jedn.rocích</a:t>
            </a:r>
            <a:r>
              <a:rPr lang="cs-CZ" altLang="cs-CZ" sz="3200" b="1" dirty="0" smtClean="0">
                <a:latin typeface="Arial" charset="0"/>
              </a:rPr>
              <a:t> (</a:t>
            </a:r>
            <a:r>
              <a:rPr lang="cs-CZ" altLang="cs-CZ" sz="3200" b="1" dirty="0" err="1" smtClean="0">
                <a:latin typeface="Arial" charset="0"/>
              </a:rPr>
              <a:t>mld.Kč</a:t>
            </a:r>
            <a:r>
              <a:rPr lang="cs-CZ" altLang="cs-CZ" sz="3200" b="1" dirty="0">
                <a:latin typeface="Arial" charset="0"/>
              </a:rPr>
              <a:t>)</a:t>
            </a:r>
          </a:p>
          <a:p>
            <a:endParaRPr lang="cs-CZ" altLang="cs-CZ" sz="3200" b="1" dirty="0">
              <a:latin typeface="Arial" charset="0"/>
            </a:endParaRPr>
          </a:p>
          <a:p>
            <a:endParaRPr lang="cs-CZ" sz="3000" b="1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233619"/>
              </p:ext>
            </p:extLst>
          </p:nvPr>
        </p:nvGraphicFramePr>
        <p:xfrm>
          <a:off x="1719943" y="1186543"/>
          <a:ext cx="1000397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095022"/>
              </p:ext>
            </p:extLst>
          </p:nvPr>
        </p:nvGraphicFramePr>
        <p:xfrm>
          <a:off x="1565135" y="1161326"/>
          <a:ext cx="10036627" cy="499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32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4029" y="279416"/>
            <a:ext cx="11527971" cy="2822599"/>
          </a:xfrm>
        </p:spPr>
        <p:txBody>
          <a:bodyPr>
            <a:noAutofit/>
          </a:bodyPr>
          <a:lstStyle/>
          <a:p>
            <a:endParaRPr lang="cs-CZ" sz="3000" b="1" u="sng"/>
          </a:p>
          <a:p>
            <a:endParaRPr lang="cs-CZ" sz="3000" b="1" u="sng" smtClean="0"/>
          </a:p>
          <a:p>
            <a:endParaRPr lang="cs-CZ" sz="1100" b="1" u="sng" smtClean="0"/>
          </a:p>
          <a:p>
            <a:endParaRPr lang="cs-CZ" sz="1100" b="1" u="sng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1685582" y="1349829"/>
            <a:ext cx="990416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smtClean="0"/>
              <a:t>Děkuji za pozornost</a:t>
            </a:r>
          </a:p>
          <a:p>
            <a:pPr algn="ctr"/>
            <a:r>
              <a:rPr lang="cs-CZ" sz="5400" b="1" smtClean="0"/>
              <a:t>Ing. Otto Daněk</a:t>
            </a:r>
          </a:p>
          <a:p>
            <a:pPr algn="ctr"/>
            <a:r>
              <a:rPr lang="cs-CZ" sz="5400" b="1" smtClean="0"/>
              <a:t>Místopředs. Asociace exp. </a:t>
            </a:r>
            <a:r>
              <a:rPr lang="cs-CZ" sz="5400" b="1" smtClean="0">
                <a:hlinkClick r:id="rId2"/>
              </a:rPr>
              <a:t>danek@atas.cz</a:t>
            </a:r>
            <a:endParaRPr lang="cs-CZ" sz="5400" b="1" smtClean="0"/>
          </a:p>
          <a:p>
            <a:pPr algn="ctr"/>
            <a:endParaRPr lang="cs-CZ" sz="2400" b="1" smtClean="0"/>
          </a:p>
          <a:p>
            <a:pPr algn="ctr"/>
            <a:r>
              <a:rPr lang="cs-CZ" sz="4000" b="1" smtClean="0"/>
              <a:t>(všechna data čerpána z ČSÚ)</a:t>
            </a:r>
            <a:endParaRPr lang="cs-CZ" sz="4000" b="1"/>
          </a:p>
          <a:p>
            <a:pPr algn="ctr"/>
            <a:endParaRPr lang="cs-CZ" sz="5400" b="1"/>
          </a:p>
        </p:txBody>
      </p:sp>
    </p:spTree>
    <p:extLst>
      <p:ext uri="{BB962C8B-B14F-4D97-AF65-F5344CB8AC3E}">
        <p14:creationId xmlns:p14="http://schemas.microsoft.com/office/powerpoint/2010/main" val="34843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smtClean="0"/>
              <a:t> </a:t>
            </a:r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67198" y="413657"/>
            <a:ext cx="451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smtClean="0"/>
              <a:t>Index exportu 2017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054476"/>
              </p:ext>
            </p:extLst>
          </p:nvPr>
        </p:nvGraphicFramePr>
        <p:xfrm>
          <a:off x="1741715" y="1153887"/>
          <a:ext cx="9731828" cy="520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9459686" y="275157"/>
            <a:ext cx="247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/>
              <a:t>Ø = 10,7 za 1-9</a:t>
            </a:r>
          </a:p>
          <a:p>
            <a:r>
              <a:rPr lang="cs-CZ" sz="2400" b="1"/>
              <a:t> </a:t>
            </a:r>
            <a:r>
              <a:rPr lang="cs-CZ" sz="2400" b="1" smtClean="0"/>
              <a:t>         9,9 za 1-5</a:t>
            </a:r>
            <a:endParaRPr lang="cs-CZ" sz="2400" b="1"/>
          </a:p>
        </p:txBody>
      </p:sp>
    </p:spTree>
    <p:extLst>
      <p:ext uri="{BB962C8B-B14F-4D97-AF65-F5344CB8AC3E}">
        <p14:creationId xmlns:p14="http://schemas.microsoft.com/office/powerpoint/2010/main" val="770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6772" y="137901"/>
            <a:ext cx="9252857" cy="656755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Národní export – změny 2017 / 2016 dle měsíců (%)</a:t>
            </a:r>
          </a:p>
          <a:p>
            <a:endParaRPr lang="cs-CZ" sz="11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31011"/>
              </p:ext>
            </p:extLst>
          </p:nvPr>
        </p:nvGraphicFramePr>
        <p:xfrm>
          <a:off x="1578430" y="740229"/>
          <a:ext cx="10014856" cy="569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9263743" y="1012371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/>
              <a:t>Ø = 6,3</a:t>
            </a:r>
            <a:endParaRPr lang="cs-CZ" sz="2400" b="1"/>
          </a:p>
        </p:txBody>
      </p:sp>
    </p:spTree>
    <p:extLst>
      <p:ext uri="{BB962C8B-B14F-4D97-AF65-F5344CB8AC3E}">
        <p14:creationId xmlns:p14="http://schemas.microsoft.com/office/powerpoint/2010/main" val="21367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5686" y="137901"/>
            <a:ext cx="11876314" cy="656755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Národní </a:t>
            </a:r>
            <a:r>
              <a:rPr lang="cs-CZ" sz="2800" b="1" dirty="0" smtClean="0">
                <a:solidFill>
                  <a:schemeClr val="tx1"/>
                </a:solidFill>
              </a:rPr>
              <a:t>export (</a:t>
            </a:r>
            <a:r>
              <a:rPr lang="cs-CZ" sz="2800" b="1" dirty="0" err="1" smtClean="0">
                <a:solidFill>
                  <a:schemeClr val="tx1"/>
                </a:solidFill>
              </a:rPr>
              <a:t>přepoč.dle</a:t>
            </a:r>
            <a:r>
              <a:rPr lang="cs-CZ" sz="2800" b="1" dirty="0" smtClean="0">
                <a:solidFill>
                  <a:schemeClr val="tx1"/>
                </a:solidFill>
              </a:rPr>
              <a:t> FPD) </a:t>
            </a:r>
            <a:r>
              <a:rPr lang="cs-CZ" sz="2800" b="1" dirty="0">
                <a:solidFill>
                  <a:schemeClr val="tx1"/>
                </a:solidFill>
              </a:rPr>
              <a:t>– změny </a:t>
            </a:r>
            <a:r>
              <a:rPr lang="cs-CZ" sz="2800" b="1" dirty="0" smtClean="0">
                <a:solidFill>
                  <a:schemeClr val="tx1"/>
                </a:solidFill>
              </a:rPr>
              <a:t>2017/2016 </a:t>
            </a:r>
            <a:r>
              <a:rPr lang="cs-CZ" sz="2800" b="1" dirty="0">
                <a:solidFill>
                  <a:schemeClr val="tx1"/>
                </a:solidFill>
              </a:rPr>
              <a:t>dle měsíců (%)</a:t>
            </a:r>
          </a:p>
          <a:p>
            <a:endParaRPr lang="cs-CZ" sz="2800" b="1" dirty="0" smtClean="0">
              <a:solidFill>
                <a:schemeClr val="tx1"/>
              </a:solidFill>
            </a:endParaRPr>
          </a:p>
          <a:p>
            <a:endParaRPr lang="cs-CZ" sz="11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026177"/>
              </p:ext>
            </p:extLst>
          </p:nvPr>
        </p:nvGraphicFramePr>
        <p:xfrm>
          <a:off x="1600200" y="838200"/>
          <a:ext cx="10189029" cy="557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276600" y="1186543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/>
              <a:t>Ø = 8,7</a:t>
            </a:r>
            <a:endParaRPr lang="cs-CZ" sz="2400" b="1"/>
          </a:p>
        </p:txBody>
      </p:sp>
    </p:spTree>
    <p:extLst>
      <p:ext uri="{BB962C8B-B14F-4D97-AF65-F5344CB8AC3E}">
        <p14:creationId xmlns:p14="http://schemas.microsoft.com/office/powerpoint/2010/main" val="2779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08314" y="170558"/>
            <a:ext cx="10722429" cy="656755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Rozdíl národní bilance ZO v r. 2017-2016 dle měsíců (</a:t>
            </a:r>
            <a:r>
              <a:rPr lang="cs-CZ" sz="2800" b="1" dirty="0" err="1" smtClean="0">
                <a:solidFill>
                  <a:schemeClr val="tx1"/>
                </a:solidFill>
              </a:rPr>
              <a:t>mil.Kč</a:t>
            </a:r>
            <a:r>
              <a:rPr lang="cs-CZ" sz="2800" b="1" dirty="0" smtClean="0">
                <a:solidFill>
                  <a:schemeClr val="tx1"/>
                </a:solidFill>
              </a:rPr>
              <a:t>)</a:t>
            </a:r>
            <a:endParaRPr lang="cs-CZ" sz="2800" b="1" dirty="0">
              <a:solidFill>
                <a:schemeClr val="tx1"/>
              </a:solidFill>
            </a:endParaRPr>
          </a:p>
          <a:p>
            <a:endParaRPr lang="cs-CZ" sz="2800" b="1" dirty="0" smtClean="0">
              <a:solidFill>
                <a:schemeClr val="tx1"/>
              </a:solidFill>
            </a:endParaRPr>
          </a:p>
          <a:p>
            <a:endParaRPr lang="cs-CZ" sz="11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526194"/>
              </p:ext>
            </p:extLst>
          </p:nvPr>
        </p:nvGraphicFramePr>
        <p:xfrm>
          <a:off x="1796143" y="936171"/>
          <a:ext cx="9895114" cy="559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424003"/>
              </p:ext>
            </p:extLst>
          </p:nvPr>
        </p:nvGraphicFramePr>
        <p:xfrm>
          <a:off x="1600200" y="805544"/>
          <a:ext cx="10199914" cy="573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3722914" y="4060372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/>
              <a:t>∑ = - 16 170</a:t>
            </a:r>
            <a:endParaRPr lang="cs-CZ" sz="2400" b="1"/>
          </a:p>
        </p:txBody>
      </p:sp>
    </p:spTree>
    <p:extLst>
      <p:ext uri="{BB962C8B-B14F-4D97-AF65-F5344CB8AC3E}">
        <p14:creationId xmlns:p14="http://schemas.microsoft.com/office/powerpoint/2010/main" val="5216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7057" y="192329"/>
            <a:ext cx="10929257" cy="656755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Porovnání průměrů IE a </a:t>
            </a:r>
            <a:r>
              <a:rPr lang="cs-CZ" sz="3000" b="1" dirty="0" err="1" smtClean="0">
                <a:solidFill>
                  <a:schemeClr val="tx1"/>
                </a:solidFill>
              </a:rPr>
              <a:t>nár</a:t>
            </a:r>
            <a:r>
              <a:rPr lang="cs-CZ" sz="3000" b="1" dirty="0" smtClean="0">
                <a:solidFill>
                  <a:schemeClr val="tx1"/>
                </a:solidFill>
              </a:rPr>
              <a:t>. exportu 2017/2016 za 1-5 (%)</a:t>
            </a:r>
            <a:endParaRPr lang="cs-CZ" sz="1100" b="1" dirty="0" smtClean="0">
              <a:solidFill>
                <a:schemeClr val="tx1"/>
              </a:solidFill>
            </a:endParaRPr>
          </a:p>
          <a:p>
            <a:endParaRPr lang="cs-CZ" sz="11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210490"/>
              </p:ext>
            </p:extLst>
          </p:nvPr>
        </p:nvGraphicFramePr>
        <p:xfrm>
          <a:off x="1730829" y="936171"/>
          <a:ext cx="9938657" cy="559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307010"/>
              </p:ext>
            </p:extLst>
          </p:nvPr>
        </p:nvGraphicFramePr>
        <p:xfrm>
          <a:off x="1251857" y="925285"/>
          <a:ext cx="10526486" cy="549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32468"/>
              </p:ext>
            </p:extLst>
          </p:nvPr>
        </p:nvGraphicFramePr>
        <p:xfrm>
          <a:off x="1447799" y="859971"/>
          <a:ext cx="10548257" cy="572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458046"/>
              </p:ext>
            </p:extLst>
          </p:nvPr>
        </p:nvGraphicFramePr>
        <p:xfrm>
          <a:off x="1469571" y="870857"/>
          <a:ext cx="10014858" cy="537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91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84911" y="19646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 smtClean="0"/>
              <a:t> </a:t>
            </a:r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484418" y="1780990"/>
            <a:ext cx="7726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smtClean="0"/>
              <a:t>V čem je hlavní příčina rozdílu IE a nár. exportu ? </a:t>
            </a:r>
          </a:p>
        </p:txBody>
      </p:sp>
    </p:spTree>
    <p:extLst>
      <p:ext uri="{BB962C8B-B14F-4D97-AF65-F5344CB8AC3E}">
        <p14:creationId xmlns:p14="http://schemas.microsoft.com/office/powerpoint/2010/main" val="3986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0458" y="159672"/>
            <a:ext cx="9633856" cy="656755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Počet nezaměstnaných v ČR 2013 - 2017 (květen)</a:t>
            </a:r>
            <a:endParaRPr lang="cs-CZ" sz="1100" b="1" dirty="0">
              <a:solidFill>
                <a:schemeClr val="tx1"/>
              </a:solidFill>
            </a:endParaRPr>
          </a:p>
          <a:p>
            <a:endParaRPr lang="cs-CZ" sz="1100" b="1" dirty="0" smtClean="0">
              <a:solidFill>
                <a:schemeClr val="tx1"/>
              </a:solidFill>
            </a:endParaRPr>
          </a:p>
          <a:p>
            <a:endParaRPr lang="cs-CZ" sz="11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210886"/>
              </p:ext>
            </p:extLst>
          </p:nvPr>
        </p:nvGraphicFramePr>
        <p:xfrm>
          <a:off x="1932971" y="937549"/>
          <a:ext cx="9132425" cy="517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7467600" y="1371600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/>
              <a:t>174 000 volných míst</a:t>
            </a:r>
            <a:endParaRPr lang="cs-CZ" sz="2400" b="1"/>
          </a:p>
        </p:txBody>
      </p:sp>
    </p:spTree>
    <p:extLst>
      <p:ext uri="{BB962C8B-B14F-4D97-AF65-F5344CB8AC3E}">
        <p14:creationId xmlns:p14="http://schemas.microsoft.com/office/powerpoint/2010/main" val="657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0458" y="159672"/>
            <a:ext cx="9633856" cy="656755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tx1"/>
                </a:solidFill>
              </a:rPr>
              <a:t>Nezaměstnanost v ČR 2013 - 2017 (květen)(%)</a:t>
            </a:r>
            <a:endParaRPr lang="cs-CZ" sz="1100" b="1" dirty="0">
              <a:solidFill>
                <a:schemeClr val="tx1"/>
              </a:solidFill>
            </a:endParaRPr>
          </a:p>
          <a:p>
            <a:endParaRPr lang="cs-CZ" sz="1100" b="1" dirty="0" smtClean="0">
              <a:solidFill>
                <a:schemeClr val="tx1"/>
              </a:solidFill>
            </a:endParaRPr>
          </a:p>
          <a:p>
            <a:endParaRPr lang="cs-CZ" sz="1100" b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588889"/>
              </p:ext>
            </p:extLst>
          </p:nvPr>
        </p:nvGraphicFramePr>
        <p:xfrm>
          <a:off x="1747777" y="1122744"/>
          <a:ext cx="9711159" cy="545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6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25007</TotalTime>
  <Words>267</Words>
  <Application>Microsoft Office PowerPoint</Application>
  <PresentationFormat>Custom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Stébla</vt:lpstr>
      <vt:lpstr> Index exportu 2017-07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Významné závislosti ČR</dc:title>
  <dc:creator>Helena Daňková</dc:creator>
  <cp:lastModifiedBy>Petra Kopecka</cp:lastModifiedBy>
  <cp:revision>148</cp:revision>
  <cp:lastPrinted>2017-06-15T14:34:24Z</cp:lastPrinted>
  <dcterms:created xsi:type="dcterms:W3CDTF">2016-01-21T15:33:16Z</dcterms:created>
  <dcterms:modified xsi:type="dcterms:W3CDTF">2017-07-11T06:19:10Z</dcterms:modified>
</cp:coreProperties>
</file>